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0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2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3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4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5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6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17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8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19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20.xml" ContentType="application/vnd.openxmlformats-officedocument.presentationml.notesSlide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21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22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23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24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notesSlides/notesSlide25.xml" ContentType="application/vnd.openxmlformats-officedocument.presentationml.notesSlid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26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notesSlides/notesSlide27.xml" ContentType="application/vnd.openxmlformats-officedocument.presentationml.notesSlide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notesSlides/notesSlide28.xml" ContentType="application/vnd.openxmlformats-officedocument.presentationml.notesSlide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notesSlides/notesSlide29.xml" ContentType="application/vnd.openxmlformats-officedocument.presentationml.notesSlide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notesSlides/notesSlide30.xml" ContentType="application/vnd.openxmlformats-officedocument.presentationml.notesSlide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notesSlides/notesSlide31.xml" ContentType="application/vnd.openxmlformats-officedocument.presentationml.notesSlide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notesSlides/notesSlide32.xml" ContentType="application/vnd.openxmlformats-officedocument.presentationml.notesSlide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notesSlides/notesSlide33.xml" ContentType="application/vnd.openxmlformats-officedocument.presentationml.notesSlide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notesSlides/notesSlide34.xml" ContentType="application/vnd.openxmlformats-officedocument.presentationml.notesSlide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notesSlides/notesSlide35.xml" ContentType="application/vnd.openxmlformats-officedocument.presentationml.notesSlide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notesSlides/notesSlide36.xml" ContentType="application/vnd.openxmlformats-officedocument.presentationml.notesSlide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notesSlides/notesSlide37.xml" ContentType="application/vnd.openxmlformats-officedocument.presentationml.notesSlide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notesSlides/notesSlide38.xml" ContentType="application/vnd.openxmlformats-officedocument.presentationml.notesSlide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notesSlides/notesSlide39.xml" ContentType="application/vnd.openxmlformats-officedocument.presentationml.notesSlide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notesSlides/notesSlide40.xml" ContentType="application/vnd.openxmlformats-officedocument.presentationml.notesSlide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notesSlides/notesSlide41.xml" ContentType="application/vnd.openxmlformats-officedocument.presentationml.notesSlide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notesSlides/notesSlide42.xml" ContentType="application/vnd.openxmlformats-officedocument.presentationml.notesSlide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notesSlides/notesSlide43.xml" ContentType="application/vnd.openxmlformats-officedocument.presentationml.notesSlide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notesSlides/notesSlide44.xml" ContentType="application/vnd.openxmlformats-officedocument.presentationml.notesSlide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notesSlides/notesSlide45.xml" ContentType="application/vnd.openxmlformats-officedocument.presentationml.notesSlide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462" r:id="rId3"/>
    <p:sldId id="464" r:id="rId4"/>
    <p:sldId id="468" r:id="rId5"/>
    <p:sldId id="465" r:id="rId6"/>
    <p:sldId id="357" r:id="rId7"/>
    <p:sldId id="297" r:id="rId8"/>
    <p:sldId id="298" r:id="rId9"/>
    <p:sldId id="466" r:id="rId10"/>
    <p:sldId id="299" r:id="rId11"/>
    <p:sldId id="300" r:id="rId12"/>
    <p:sldId id="415" r:id="rId13"/>
    <p:sldId id="412" r:id="rId14"/>
    <p:sldId id="302" r:id="rId15"/>
    <p:sldId id="303" r:id="rId16"/>
    <p:sldId id="467" r:id="rId17"/>
    <p:sldId id="368" r:id="rId18"/>
    <p:sldId id="369" r:id="rId19"/>
    <p:sldId id="370" r:id="rId20"/>
    <p:sldId id="372" r:id="rId21"/>
    <p:sldId id="446" r:id="rId22"/>
    <p:sldId id="374" r:id="rId23"/>
    <p:sldId id="378" r:id="rId24"/>
    <p:sldId id="379" r:id="rId25"/>
    <p:sldId id="447" r:id="rId26"/>
    <p:sldId id="380" r:id="rId27"/>
    <p:sldId id="387" r:id="rId28"/>
    <p:sldId id="388" r:id="rId29"/>
    <p:sldId id="402" r:id="rId30"/>
    <p:sldId id="404" r:id="rId31"/>
    <p:sldId id="413" r:id="rId32"/>
    <p:sldId id="371" r:id="rId33"/>
    <p:sldId id="373" r:id="rId34"/>
    <p:sldId id="420" r:id="rId35"/>
    <p:sldId id="444" r:id="rId36"/>
    <p:sldId id="344" r:id="rId37"/>
    <p:sldId id="414" r:id="rId38"/>
    <p:sldId id="417" r:id="rId39"/>
    <p:sldId id="416" r:id="rId40"/>
    <p:sldId id="345" r:id="rId41"/>
    <p:sldId id="304" r:id="rId42"/>
    <p:sldId id="343" r:id="rId43"/>
    <p:sldId id="411" r:id="rId44"/>
    <p:sldId id="403" r:id="rId45"/>
    <p:sldId id="405" r:id="rId46"/>
    <p:sldId id="406" r:id="rId47"/>
    <p:sldId id="346" r:id="rId48"/>
    <p:sldId id="418" r:id="rId49"/>
    <p:sldId id="336" r:id="rId50"/>
    <p:sldId id="307" r:id="rId51"/>
    <p:sldId id="34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2" r:id="rId66"/>
    <p:sldId id="324" r:id="rId67"/>
    <p:sldId id="349" r:id="rId68"/>
    <p:sldId id="350" r:id="rId69"/>
    <p:sldId id="351" r:id="rId70"/>
    <p:sldId id="356" r:id="rId71"/>
    <p:sldId id="363" r:id="rId72"/>
    <p:sldId id="445" r:id="rId73"/>
    <p:sldId id="375" r:id="rId74"/>
    <p:sldId id="377" r:id="rId75"/>
    <p:sldId id="381" r:id="rId76"/>
    <p:sldId id="382" r:id="rId77"/>
    <p:sldId id="383" r:id="rId78"/>
    <p:sldId id="384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99" r:id="rId90"/>
    <p:sldId id="400" r:id="rId91"/>
    <p:sldId id="401" r:id="rId92"/>
    <p:sldId id="407" r:id="rId93"/>
    <p:sldId id="408" r:id="rId94"/>
    <p:sldId id="386" r:id="rId9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1" autoAdjust="0"/>
    <p:restoredTop sz="94808"/>
  </p:normalViewPr>
  <p:slideViewPr>
    <p:cSldViewPr snapToGrid="0" snapToObjects="1">
      <p:cViewPr varScale="1">
        <p:scale>
          <a:sx n="89" d="100"/>
          <a:sy n="89" d="100"/>
        </p:scale>
        <p:origin x="11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A0E0-5F4F-224F-8FC5-8D79BB744AE0}" type="datetimeFigureOut">
              <a:rPr lang="nb-NO" smtClean="0"/>
              <a:t>24.10.2022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BDD6-576C-C74A-850D-5FCC2442C2B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23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E0D-213B-E54F-8181-8E0C794D268F}" type="datetimeFigureOut">
              <a:rPr lang="nb-NO" smtClean="0"/>
              <a:t>24.10.2022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91656-71E2-F74B-986F-3962C1E85E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1770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046F1-4A93-4BFA-A0EF-089F9870B40A}" type="slidenum">
              <a:rPr lang="en-US">
                <a:latin typeface="Times New Roman" pitchFamily="48" charset="0"/>
              </a:rPr>
              <a:pPr/>
              <a:t>3</a:t>
            </a:fld>
            <a:endParaRPr lang="en-US">
              <a:latin typeface="Times New Roman" pitchFamily="4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>
              <a:latin typeface="Times New Roman" pitchFamily="4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65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C4746E-9782-4105-935B-CD8919667A1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088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11401-F220-4140-8BF0-8FC03F7E7C3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5704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8D6C6-D967-48FE-B101-2DB3D254709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367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8EE39-90EA-4727-B190-EEAD26A0FB9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3855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35844-6D1A-44A1-AF92-DD4AEFD05DE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777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6FF466-1F69-4395-92B7-30617ECCEB6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5670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5DE25-A253-4D5F-BD05-E1E0A1A6619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51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11AE38-9B6E-486C-8C2F-679DF087C5CC}" type="slidenum">
              <a:rPr lang="en-US"/>
              <a:pPr/>
              <a:t>41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2871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05075-EB3E-49FB-BBDF-E5A71E4C0328}" type="slidenum">
              <a:rPr lang="en-US"/>
              <a:pPr/>
              <a:t>42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9615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6AC09-8BED-4A2E-BAE2-CD72E678817C}" type="slidenum">
              <a:rPr lang="en-US"/>
              <a:pPr/>
              <a:t>49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381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33257-49BE-4F57-A94E-ACE0E1A6B037}" type="slidenum">
              <a:rPr lang="en-US"/>
              <a:pPr/>
              <a:t>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0524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C82FA-C0B2-428F-8EC6-DCF41B7ABA0E}" type="slidenum">
              <a:rPr lang="en-US"/>
              <a:pPr/>
              <a:t>50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7358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E6984-5D88-4195-A8BA-68D2D88CF0CE}" type="slidenum">
              <a:rPr lang="en-US"/>
              <a:pPr/>
              <a:t>52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0718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AD21A8-0647-4979-AEB8-361EFCE81E6C}" type="slidenum">
              <a:rPr lang="en-US"/>
              <a:pPr/>
              <a:t>53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5886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C58602-EB21-4508-8E50-0924046E452D}" type="slidenum">
              <a:rPr lang="en-US"/>
              <a:pPr/>
              <a:t>54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4954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EB72ED-0514-4746-B058-E94F5217A2CC}" type="slidenum">
              <a:rPr lang="en-US"/>
              <a:pPr/>
              <a:t>55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68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AF42F1-974A-4B96-849F-C8870AB0462F}" type="slidenum">
              <a:rPr lang="en-US"/>
              <a:pPr/>
              <a:t>56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253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172884-3DEB-4C89-B586-6F345DCB9865}" type="slidenum">
              <a:rPr lang="en-US"/>
              <a:pPr/>
              <a:t>57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183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005230-7DCE-429E-A8AD-76A7FF987AB9}" type="slidenum">
              <a:rPr lang="en-US"/>
              <a:pPr/>
              <a:t>58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8804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2DFB70-4ABE-4CF0-BF1F-D328A57BE1BF}" type="slidenum">
              <a:rPr lang="en-US"/>
              <a:pPr/>
              <a:t>59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4124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59DBC-94D7-470C-BFF8-73B11730DB2F}" type="slidenum">
              <a:rPr lang="en-US"/>
              <a:pPr/>
              <a:t>60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678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BD1394-5CF5-4133-B280-4C95AC0D7A76}" type="slidenum">
              <a:rPr lang="en-US"/>
              <a:pPr/>
              <a:t>8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4158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867EAF-DAEA-4BBB-A011-94E455C81693}" type="slidenum">
              <a:rPr lang="en-US"/>
              <a:pPr/>
              <a:t>61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0432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0AAD5B-691F-4D5C-A6B9-4E5DB5B2C667}" type="slidenum">
              <a:rPr lang="en-US"/>
              <a:pPr/>
              <a:t>62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9140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0A8D76-1648-437F-9E58-5C1D1D5D04FF}" type="slidenum">
              <a:rPr lang="en-US"/>
              <a:pPr/>
              <a:t>63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331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939144-AAC8-4216-ABAE-5D9C0F564029}" type="slidenum">
              <a:rPr lang="en-US"/>
              <a:pPr/>
              <a:t>64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2294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B6F1D-A69A-41BC-8F11-5C1605B044D3}" type="slidenum">
              <a:rPr lang="en-US"/>
              <a:pPr/>
              <a:t>65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75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4D379-F511-420B-99F1-41403F2D7917}" type="slidenum">
              <a:rPr lang="en-US"/>
              <a:pPr/>
              <a:t>66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077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E2CBE-ED89-417F-80CA-BD64D9D3045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4590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DAB25C-DAC6-495E-A561-EB9FDACED17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6876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F4E18A-F846-4744-8333-1AEA00671AF8}" type="slidenum">
              <a:rPr lang="en-US"/>
              <a:pPr/>
              <a:t>71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0839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CB5C43-10A3-47B8-BD68-907D08779E91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65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27C2-DB1E-48F1-89DD-E9F88418D917}" type="slidenum">
              <a:rPr lang="en-US"/>
              <a:pPr/>
              <a:t>10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9251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D2DD46-CB4A-499B-9D90-155FEEC3800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6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0E746B-6FDB-475E-B608-3715A155E3F6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5684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3CEC5-2830-41A8-9746-C4BB9136C49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32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3DA575-E6C4-4C47-8938-F0B94C562C2A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6837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003EBD-5609-479C-BF92-B220F8B100D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5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CEDCF-A0D6-4E27-8E8B-C0C4C6A81BE9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60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F807B-3045-461D-9EEC-48AD89F379C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969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01889-4561-4D15-BB6C-23AF66080AB1}" type="slidenum">
              <a:rPr lang="en-US"/>
              <a:pPr/>
              <a:t>11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23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AEF8A0-DA89-46B8-B244-65DAC3657CF7}" type="slidenum">
              <a:rPr lang="en-US"/>
              <a:pPr/>
              <a:t>14</a:t>
            </a:fld>
            <a:endParaRPr lang="en-US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01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14F94E-0CEB-4B78-9F26-50111780C319}" type="slidenum">
              <a:rPr lang="en-US"/>
              <a:pPr/>
              <a:t>15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565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9C09A-A92C-47A7-A637-5EF90557A0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287C33-521A-429F-8267-0685B5D042F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780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nings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10402387" y="9028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8100000">
            <a:off x="5010922" y="3609755"/>
            <a:ext cx="6507366" cy="6575758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4" name="Rettvinklet trekant 23"/>
          <p:cNvSpPr/>
          <p:nvPr userDrawn="1"/>
        </p:nvSpPr>
        <p:spPr>
          <a:xfrm rot="18900000">
            <a:off x="1686198" y="-1532932"/>
            <a:ext cx="2998903" cy="3001230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5" name="Rettvinklet trekant 24"/>
          <p:cNvSpPr/>
          <p:nvPr userDrawn="1"/>
        </p:nvSpPr>
        <p:spPr>
          <a:xfrm rot="18900000">
            <a:off x="4205237" y="-360344"/>
            <a:ext cx="1431177" cy="1431176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6" name="Rettvinklet trekant 25"/>
          <p:cNvSpPr/>
          <p:nvPr userDrawn="1"/>
        </p:nvSpPr>
        <p:spPr>
          <a:xfrm rot="18900000">
            <a:off x="8646348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7" name="Rettvinklet trekant 26"/>
          <p:cNvSpPr/>
          <p:nvPr userDrawn="1"/>
        </p:nvSpPr>
        <p:spPr>
          <a:xfrm rot="8100000">
            <a:off x="8919" y="4941778"/>
            <a:ext cx="3879704" cy="387970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28" name="Rettvinklet trekant 27"/>
          <p:cNvSpPr/>
          <p:nvPr userDrawn="1"/>
        </p:nvSpPr>
        <p:spPr>
          <a:xfrm rot="18900000">
            <a:off x="9475614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9" name="Rettvinklet trekant 28"/>
          <p:cNvSpPr/>
          <p:nvPr userDrawn="1"/>
        </p:nvSpPr>
        <p:spPr>
          <a:xfrm rot="18900000">
            <a:off x="10734380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0" name="Bild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9815" y="2677659"/>
            <a:ext cx="3712520" cy="1502680"/>
          </a:xfrm>
          <a:prstGeom prst="rect">
            <a:avLst/>
          </a:prstGeom>
        </p:spPr>
      </p:pic>
      <p:sp>
        <p:nvSpPr>
          <p:cNvPr id="31" name="Rettvinklet trekant 30"/>
          <p:cNvSpPr/>
          <p:nvPr userDrawn="1"/>
        </p:nvSpPr>
        <p:spPr>
          <a:xfrm rot="5400000">
            <a:off x="7786" y="1357397"/>
            <a:ext cx="1201271" cy="120127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20594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10272687" y="2"/>
            <a:ext cx="1635779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9740" y="2677660"/>
            <a:ext cx="3712520" cy="15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6" y="6543163"/>
            <a:ext cx="4160640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Rektangel 11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42819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 useBgFill="1"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65305" y="4228642"/>
            <a:ext cx="10294343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klø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5" y="3428999"/>
            <a:ext cx="6316448" cy="3552999"/>
          </a:xfrm>
          <a:prstGeom prst="rect">
            <a:avLst/>
          </a:prstGeom>
        </p:spPr>
      </p:pic>
      <p:pic>
        <p:nvPicPr>
          <p:cNvPr id="40" name="Bilde 39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859445" y="3429000"/>
            <a:ext cx="3552998" cy="3552998"/>
          </a:xfrm>
          <a:prstGeom prst="rect">
            <a:avLst/>
          </a:prstGeom>
        </p:spPr>
      </p:pic>
      <p:pic>
        <p:nvPicPr>
          <p:cNvPr id="31" name="Bild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-128334"/>
            <a:ext cx="6324151" cy="3557334"/>
          </a:xfrm>
          <a:prstGeom prst="rect">
            <a:avLst/>
          </a:prstGeom>
        </p:spPr>
      </p:pic>
      <p:pic>
        <p:nvPicPr>
          <p:cNvPr id="39" name="Bilde 38"/>
          <p:cNvPicPr>
            <a:picLocks noChangeAspect="1"/>
          </p:cNvPicPr>
          <p:nvPr userDrawn="1"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09967" y="-120865"/>
            <a:ext cx="7102476" cy="3551238"/>
          </a:xfrm>
          <a:prstGeom prst="rect">
            <a:avLst/>
          </a:prstGeom>
        </p:spPr>
      </p:pic>
      <p:pic>
        <p:nvPicPr>
          <p:cNvPr id="30" name="Bild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8156" y="3428999"/>
            <a:ext cx="6324157" cy="3561839"/>
          </a:xfrm>
          <a:prstGeom prst="rect">
            <a:avLst/>
          </a:prstGeom>
        </p:spPr>
      </p:pic>
      <p:pic>
        <p:nvPicPr>
          <p:cNvPr id="38" name="Bilde 37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-228156" y="3431745"/>
            <a:ext cx="6328011" cy="3951149"/>
          </a:xfrm>
          <a:prstGeom prst="rect">
            <a:avLst/>
          </a:prstGeom>
        </p:spPr>
      </p:pic>
      <p:pic>
        <p:nvPicPr>
          <p:cNvPr id="32" name="Bilde 3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228156" y="-128337"/>
            <a:ext cx="6324156" cy="3557338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 userDrawn="1"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-228156" y="-212778"/>
            <a:ext cx="6360661" cy="3639032"/>
          </a:xfrm>
          <a:prstGeom prst="rect">
            <a:avLst/>
          </a:prstGeom>
        </p:spPr>
      </p:pic>
      <p:pic>
        <p:nvPicPr>
          <p:cNvPr id="33" name="Bilde 3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697" y="4690448"/>
            <a:ext cx="2242878" cy="1030100"/>
          </a:xfrm>
          <a:prstGeom prst="rect">
            <a:avLst/>
          </a:prstGeom>
        </p:spPr>
      </p:pic>
      <p:pic>
        <p:nvPicPr>
          <p:cNvPr id="34" name="Bild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05" y="1135897"/>
            <a:ext cx="2227010" cy="1022812"/>
          </a:xfrm>
          <a:prstGeom prst="rect">
            <a:avLst/>
          </a:prstGeom>
        </p:spPr>
      </p:pic>
      <p:pic>
        <p:nvPicPr>
          <p:cNvPr id="35" name="Bilde 3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61" y="1135896"/>
            <a:ext cx="2227012" cy="1022814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16" y="4690448"/>
            <a:ext cx="2227008" cy="1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9456" y="188640"/>
            <a:ext cx="10753195" cy="63408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600" y="1124744"/>
            <a:ext cx="109728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454410E-82EB-42C5-937E-A9F444E4325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8" name="Straight Connector 7"/>
          <p:cNvCxnSpPr/>
          <p:nvPr>
            <p:custDataLst>
              <p:tags r:id="rId4"/>
            </p:custDataLst>
          </p:nvPr>
        </p:nvCxnSpPr>
        <p:spPr>
          <a:xfrm>
            <a:off x="0" y="90872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379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9456" y="116632"/>
            <a:ext cx="10753195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E56209A-67F8-41EC-9B0C-AD7705F8A2B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1133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13621" y="170080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28021" y="364502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606546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95748" y="4228642"/>
            <a:ext cx="10214994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520A41-39F3-4A60-87C4-96D39F5223A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30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vinklet trekant 13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1" name="Rettvinklet trekant 30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5" name="Rektangel 34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vinklet trekant 29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1" name="Rettvinklet trekant 30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2" name="Rettvinklet trekant 31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3" name="Rettvinklet trekant 32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Rettvinklet trekant 33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5" name="Rettvinklet trekant 34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9" name="Rektangel 38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0" name="Bilde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10210800" y="203200"/>
            <a:ext cx="17272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1800">
              <a:ln>
                <a:noFill/>
              </a:ln>
            </a:endParaRP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1" y="2488537"/>
            <a:ext cx="4095418" cy="1880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82744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 useBgFill="1"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5306" y="4228642"/>
            <a:ext cx="10330578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17528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38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42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10112871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677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35458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83603" y="1838632"/>
            <a:ext cx="11281994" cy="46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9" name="Bilde 8" descr="kristiania-logo-rgb-black.eps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22" y="365128"/>
            <a:ext cx="857675" cy="378705"/>
          </a:xfrm>
          <a:prstGeom prst="rect">
            <a:avLst/>
          </a:prstGeom>
        </p:spPr>
      </p:pic>
      <p:sp>
        <p:nvSpPr>
          <p:cNvPr id="10" name="Plassholder for tittel 7"/>
          <p:cNvSpPr>
            <a:spLocks noGrp="1"/>
          </p:cNvSpPr>
          <p:nvPr>
            <p:ph type="title"/>
          </p:nvPr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/>
          <a:p>
            <a:endParaRPr lang="nb-NO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05" y="6592622"/>
            <a:ext cx="4190365" cy="315666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908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6" r:id="rId3"/>
    <p:sldLayoutId id="2147483682" r:id="rId4"/>
    <p:sldLayoutId id="2147483683" r:id="rId5"/>
    <p:sldLayoutId id="2147483684" r:id="rId6"/>
    <p:sldLayoutId id="2147483670" r:id="rId7"/>
    <p:sldLayoutId id="2147483662" r:id="rId8"/>
    <p:sldLayoutId id="2147483673" r:id="rId9"/>
    <p:sldLayoutId id="2147483674" r:id="rId10"/>
    <p:sldLayoutId id="2147483685" r:id="rId11"/>
    <p:sldLayoutId id="2147483680" r:id="rId12"/>
    <p:sldLayoutId id="2147483672" r:id="rId13"/>
    <p:sldLayoutId id="2147483678" r:id="rId14"/>
    <p:sldLayoutId id="2147483681" r:id="rId15"/>
    <p:sldLayoutId id="2147483675" r:id="rId16"/>
    <p:sldLayoutId id="2147483686" r:id="rId17"/>
    <p:sldLayoutId id="2147483687" r:id="rId18"/>
    <p:sldLayoutId id="2147483689" r:id="rId19"/>
    <p:sldLayoutId id="214748369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23.gif"/><Relationship Id="rId4" Type="http://schemas.openxmlformats.org/officeDocument/2006/relationships/tags" Target="../tags/tag32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49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3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9" Type="http://schemas.openxmlformats.org/officeDocument/2006/relationships/tags" Target="../tags/tag104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42" Type="http://schemas.openxmlformats.org/officeDocument/2006/relationships/tags" Target="../tags/tag107.xml"/><Relationship Id="rId47" Type="http://schemas.openxmlformats.org/officeDocument/2006/relationships/tags" Target="../tags/tag112.xml"/><Relationship Id="rId50" Type="http://schemas.openxmlformats.org/officeDocument/2006/relationships/tags" Target="../tags/tag115.xml"/><Relationship Id="rId55" Type="http://schemas.openxmlformats.org/officeDocument/2006/relationships/tags" Target="../tags/tag120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9" Type="http://schemas.openxmlformats.org/officeDocument/2006/relationships/tags" Target="../tags/tag94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37" Type="http://schemas.openxmlformats.org/officeDocument/2006/relationships/tags" Target="../tags/tag102.xml"/><Relationship Id="rId40" Type="http://schemas.openxmlformats.org/officeDocument/2006/relationships/tags" Target="../tags/tag105.xml"/><Relationship Id="rId45" Type="http://schemas.openxmlformats.org/officeDocument/2006/relationships/tags" Target="../tags/tag110.xml"/><Relationship Id="rId53" Type="http://schemas.openxmlformats.org/officeDocument/2006/relationships/tags" Target="../tags/tag118.xml"/><Relationship Id="rId58" Type="http://schemas.openxmlformats.org/officeDocument/2006/relationships/tags" Target="../tags/tag123.xml"/><Relationship Id="rId5" Type="http://schemas.openxmlformats.org/officeDocument/2006/relationships/tags" Target="../tags/tag70.xml"/><Relationship Id="rId61" Type="http://schemas.openxmlformats.org/officeDocument/2006/relationships/slideLayout" Target="../slideLayouts/slideLayout17.xml"/><Relationship Id="rId19" Type="http://schemas.openxmlformats.org/officeDocument/2006/relationships/tags" Target="../tags/tag8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tags" Target="../tags/tag100.xml"/><Relationship Id="rId43" Type="http://schemas.openxmlformats.org/officeDocument/2006/relationships/tags" Target="../tags/tag108.xml"/><Relationship Id="rId48" Type="http://schemas.openxmlformats.org/officeDocument/2006/relationships/tags" Target="../tags/tag113.xml"/><Relationship Id="rId56" Type="http://schemas.openxmlformats.org/officeDocument/2006/relationships/tags" Target="../tags/tag121.xml"/><Relationship Id="rId8" Type="http://schemas.openxmlformats.org/officeDocument/2006/relationships/tags" Target="../tags/tag73.xml"/><Relationship Id="rId51" Type="http://schemas.openxmlformats.org/officeDocument/2006/relationships/tags" Target="../tags/tag116.xml"/><Relationship Id="rId3" Type="http://schemas.openxmlformats.org/officeDocument/2006/relationships/tags" Target="../tags/tag68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38" Type="http://schemas.openxmlformats.org/officeDocument/2006/relationships/tags" Target="../tags/tag103.xml"/><Relationship Id="rId46" Type="http://schemas.openxmlformats.org/officeDocument/2006/relationships/tags" Target="../tags/tag111.xml"/><Relationship Id="rId59" Type="http://schemas.openxmlformats.org/officeDocument/2006/relationships/tags" Target="../tags/tag124.xml"/><Relationship Id="rId20" Type="http://schemas.openxmlformats.org/officeDocument/2006/relationships/tags" Target="../tags/tag85.xml"/><Relationship Id="rId41" Type="http://schemas.openxmlformats.org/officeDocument/2006/relationships/tags" Target="../tags/tag106.xml"/><Relationship Id="rId54" Type="http://schemas.openxmlformats.org/officeDocument/2006/relationships/tags" Target="../tags/tag119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36" Type="http://schemas.openxmlformats.org/officeDocument/2006/relationships/tags" Target="../tags/tag101.xml"/><Relationship Id="rId49" Type="http://schemas.openxmlformats.org/officeDocument/2006/relationships/tags" Target="../tags/tag114.xml"/><Relationship Id="rId57" Type="http://schemas.openxmlformats.org/officeDocument/2006/relationships/tags" Target="../tags/tag122.xml"/><Relationship Id="rId10" Type="http://schemas.openxmlformats.org/officeDocument/2006/relationships/tags" Target="../tags/tag75.xml"/><Relationship Id="rId31" Type="http://schemas.openxmlformats.org/officeDocument/2006/relationships/tags" Target="../tags/tag96.xml"/><Relationship Id="rId44" Type="http://schemas.openxmlformats.org/officeDocument/2006/relationships/tags" Target="../tags/tag109.xml"/><Relationship Id="rId52" Type="http://schemas.openxmlformats.org/officeDocument/2006/relationships/tags" Target="../tags/tag117.xml"/><Relationship Id="rId60" Type="http://schemas.openxmlformats.org/officeDocument/2006/relationships/tags" Target="../tags/tag125.xml"/><Relationship Id="rId4" Type="http://schemas.openxmlformats.org/officeDocument/2006/relationships/tags" Target="../tags/tag69.xml"/><Relationship Id="rId9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ristiania.instructure.com/courses/786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image" Target="../media/image28.jpe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26" Type="http://schemas.openxmlformats.org/officeDocument/2006/relationships/tags" Target="../tags/tag161.xml"/><Relationship Id="rId39" Type="http://schemas.openxmlformats.org/officeDocument/2006/relationships/image" Target="../media/image32.wmf"/><Relationship Id="rId21" Type="http://schemas.openxmlformats.org/officeDocument/2006/relationships/tags" Target="../tags/tag156.xml"/><Relationship Id="rId34" Type="http://schemas.openxmlformats.org/officeDocument/2006/relationships/tags" Target="../tags/tag169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33" Type="http://schemas.openxmlformats.org/officeDocument/2006/relationships/tags" Target="../tags/tag168.xml"/><Relationship Id="rId38" Type="http://schemas.openxmlformats.org/officeDocument/2006/relationships/oleObject" Target="../embeddings/oleObject1.bin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29" Type="http://schemas.openxmlformats.org/officeDocument/2006/relationships/tags" Target="../tags/tag164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32" Type="http://schemas.openxmlformats.org/officeDocument/2006/relationships/tags" Target="../tags/tag167.xml"/><Relationship Id="rId37" Type="http://schemas.openxmlformats.org/officeDocument/2006/relationships/image" Target="../media/image31.png"/><Relationship Id="rId40" Type="http://schemas.openxmlformats.org/officeDocument/2006/relationships/oleObject" Target="../embeddings/oleObject2.bin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tags" Target="../tags/tag163.xml"/><Relationship Id="rId36" Type="http://schemas.openxmlformats.org/officeDocument/2006/relationships/notesSlide" Target="../notesSlides/notesSlide12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31" Type="http://schemas.openxmlformats.org/officeDocument/2006/relationships/tags" Target="../tags/tag166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Relationship Id="rId30" Type="http://schemas.openxmlformats.org/officeDocument/2006/relationships/tags" Target="../tags/tag165.xml"/><Relationship Id="rId35" Type="http://schemas.openxmlformats.org/officeDocument/2006/relationships/slideLayout" Target="../slideLayouts/slideLayout17.xml"/><Relationship Id="rId8" Type="http://schemas.openxmlformats.org/officeDocument/2006/relationships/tags" Target="../tags/tag143.xml"/><Relationship Id="rId3" Type="http://schemas.openxmlformats.org/officeDocument/2006/relationships/tags" Target="../tags/tag13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7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8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8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90.xml"/><Relationship Id="rId7" Type="http://schemas.openxmlformats.org/officeDocument/2006/relationships/oleObject" Target="../embeddings/oleObject5.bin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7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7.xml"/><Relationship Id="rId4" Type="http://schemas.openxmlformats.org/officeDocument/2006/relationships/tags" Target="../tags/tag19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image" Target="../media/image37.png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image" Target="../media/image36.png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35.png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image" Target="../media/image34.png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38.pn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4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40.png"/><Relationship Id="rId5" Type="http://schemas.openxmlformats.org/officeDocument/2006/relationships/tags" Target="../tags/tag242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41.xml"/><Relationship Id="rId9" Type="http://schemas.openxmlformats.org/officeDocument/2006/relationships/tags" Target="../tags/tag24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10" Type="http://schemas.openxmlformats.org/officeDocument/2006/relationships/image" Target="../media/image44.png"/><Relationship Id="rId4" Type="http://schemas.openxmlformats.org/officeDocument/2006/relationships/tags" Target="../tags/tag250.xml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7" Type="http://schemas.openxmlformats.org/officeDocument/2006/relationships/image" Target="../media/image45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57.xml"/><Relationship Id="rId4" Type="http://schemas.openxmlformats.org/officeDocument/2006/relationships/tags" Target="../tags/tag2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7" Type="http://schemas.openxmlformats.org/officeDocument/2006/relationships/image" Target="../media/image46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62.xml"/><Relationship Id="rId4" Type="http://schemas.openxmlformats.org/officeDocument/2006/relationships/tags" Target="../tags/tag2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6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2" Type="http://schemas.openxmlformats.org/officeDocument/2006/relationships/tags" Target="../tags/tag274.xml"/><Relationship Id="rId16" Type="http://schemas.openxmlformats.org/officeDocument/2006/relationships/notesSlide" Target="../notesSlides/notesSlide18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slideLayout" Target="../slideLayouts/slideLayout17.xml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8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5" Type="http://schemas.openxmlformats.org/officeDocument/2006/relationships/audio" Target="../media/audio2.wav"/><Relationship Id="rId4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tags" Target="../tags/tag302.xml"/><Relationship Id="rId18" Type="http://schemas.openxmlformats.org/officeDocument/2006/relationships/tags" Target="../tags/tag307.xml"/><Relationship Id="rId3" Type="http://schemas.openxmlformats.org/officeDocument/2006/relationships/tags" Target="../tags/tag292.xml"/><Relationship Id="rId21" Type="http://schemas.openxmlformats.org/officeDocument/2006/relationships/tags" Target="../tags/tag310.xml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17" Type="http://schemas.openxmlformats.org/officeDocument/2006/relationships/tags" Target="../tags/tag306.xml"/><Relationship Id="rId25" Type="http://schemas.openxmlformats.org/officeDocument/2006/relationships/slideLayout" Target="../slideLayouts/slideLayout18.xml"/><Relationship Id="rId2" Type="http://schemas.openxmlformats.org/officeDocument/2006/relationships/tags" Target="../tags/tag291.xml"/><Relationship Id="rId16" Type="http://schemas.openxmlformats.org/officeDocument/2006/relationships/tags" Target="../tags/tag305.xml"/><Relationship Id="rId20" Type="http://schemas.openxmlformats.org/officeDocument/2006/relationships/tags" Target="../tags/tag309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24" Type="http://schemas.openxmlformats.org/officeDocument/2006/relationships/tags" Target="../tags/tag313.xml"/><Relationship Id="rId5" Type="http://schemas.openxmlformats.org/officeDocument/2006/relationships/tags" Target="../tags/tag294.xml"/><Relationship Id="rId15" Type="http://schemas.openxmlformats.org/officeDocument/2006/relationships/tags" Target="../tags/tag304.xml"/><Relationship Id="rId23" Type="http://schemas.openxmlformats.org/officeDocument/2006/relationships/tags" Target="../tags/tag312.xml"/><Relationship Id="rId10" Type="http://schemas.openxmlformats.org/officeDocument/2006/relationships/tags" Target="../tags/tag299.xml"/><Relationship Id="rId19" Type="http://schemas.openxmlformats.org/officeDocument/2006/relationships/tags" Target="../tags/tag308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3.xml"/><Relationship Id="rId22" Type="http://schemas.openxmlformats.org/officeDocument/2006/relationships/tags" Target="../tags/tag3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tags" Target="../tags/tag338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328.xml"/><Relationship Id="rId21" Type="http://schemas.openxmlformats.org/officeDocument/2006/relationships/image" Target="../media/image50.png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tags" Target="../tags/tag342.xml"/><Relationship Id="rId25" Type="http://schemas.openxmlformats.org/officeDocument/2006/relationships/image" Target="../media/image54.png"/><Relationship Id="rId2" Type="http://schemas.openxmlformats.org/officeDocument/2006/relationships/tags" Target="../tags/tag327.xml"/><Relationship Id="rId16" Type="http://schemas.openxmlformats.org/officeDocument/2006/relationships/tags" Target="../tags/tag341.xml"/><Relationship Id="rId20" Type="http://schemas.openxmlformats.org/officeDocument/2006/relationships/image" Target="../media/image49.png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24" Type="http://schemas.openxmlformats.org/officeDocument/2006/relationships/image" Target="../media/image53.png"/><Relationship Id="rId5" Type="http://schemas.openxmlformats.org/officeDocument/2006/relationships/tags" Target="../tags/tag330.xml"/><Relationship Id="rId15" Type="http://schemas.openxmlformats.org/officeDocument/2006/relationships/tags" Target="../tags/tag340.xml"/><Relationship Id="rId23" Type="http://schemas.openxmlformats.org/officeDocument/2006/relationships/image" Target="../media/image52.png"/><Relationship Id="rId10" Type="http://schemas.openxmlformats.org/officeDocument/2006/relationships/tags" Target="../tags/tag335.xml"/><Relationship Id="rId19" Type="http://schemas.openxmlformats.org/officeDocument/2006/relationships/image" Target="../media/image48.png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tags" Target="../tags/tag339.xml"/><Relationship Id="rId2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13" Type="http://schemas.openxmlformats.org/officeDocument/2006/relationships/tags" Target="../tags/tag359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12" Type="http://schemas.openxmlformats.org/officeDocument/2006/relationships/tags" Target="../tags/tag358.xml"/><Relationship Id="rId17" Type="http://schemas.openxmlformats.org/officeDocument/2006/relationships/notesSlide" Target="../notesSlides/notesSlide20.xml"/><Relationship Id="rId2" Type="http://schemas.openxmlformats.org/officeDocument/2006/relationships/tags" Target="../tags/tag348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11" Type="http://schemas.openxmlformats.org/officeDocument/2006/relationships/tags" Target="../tags/tag357.xml"/><Relationship Id="rId5" Type="http://schemas.openxmlformats.org/officeDocument/2006/relationships/tags" Target="../tags/tag351.xml"/><Relationship Id="rId15" Type="http://schemas.openxmlformats.org/officeDocument/2006/relationships/tags" Target="../tags/tag361.xml"/><Relationship Id="rId10" Type="http://schemas.openxmlformats.org/officeDocument/2006/relationships/tags" Target="../tags/tag356.xml"/><Relationship Id="rId4" Type="http://schemas.openxmlformats.org/officeDocument/2006/relationships/tags" Target="../tags/tag350.xml"/><Relationship Id="rId9" Type="http://schemas.openxmlformats.org/officeDocument/2006/relationships/tags" Target="../tags/tag355.xml"/><Relationship Id="rId14" Type="http://schemas.openxmlformats.org/officeDocument/2006/relationships/tags" Target="../tags/tag36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13" Type="http://schemas.openxmlformats.org/officeDocument/2006/relationships/tags" Target="../tags/tag374.xml"/><Relationship Id="rId3" Type="http://schemas.openxmlformats.org/officeDocument/2006/relationships/tags" Target="../tags/tag364.xml"/><Relationship Id="rId7" Type="http://schemas.openxmlformats.org/officeDocument/2006/relationships/tags" Target="../tags/tag368.xml"/><Relationship Id="rId12" Type="http://schemas.openxmlformats.org/officeDocument/2006/relationships/tags" Target="../tags/tag373.xml"/><Relationship Id="rId2" Type="http://schemas.openxmlformats.org/officeDocument/2006/relationships/tags" Target="../tags/tag363.xml"/><Relationship Id="rId16" Type="http://schemas.openxmlformats.org/officeDocument/2006/relationships/audio" Target="../media/audio4.wav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11" Type="http://schemas.openxmlformats.org/officeDocument/2006/relationships/tags" Target="../tags/tag372.xml"/><Relationship Id="rId5" Type="http://schemas.openxmlformats.org/officeDocument/2006/relationships/tags" Target="../tags/tag366.xml"/><Relationship Id="rId15" Type="http://schemas.openxmlformats.org/officeDocument/2006/relationships/audio" Target="../media/audio3.wav"/><Relationship Id="rId10" Type="http://schemas.openxmlformats.org/officeDocument/2006/relationships/tags" Target="../tags/tag371.xml"/><Relationship Id="rId4" Type="http://schemas.openxmlformats.org/officeDocument/2006/relationships/tags" Target="../tags/tag365.xml"/><Relationship Id="rId9" Type="http://schemas.openxmlformats.org/officeDocument/2006/relationships/tags" Target="../tags/tag370.xml"/><Relationship Id="rId14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tags" Target="../tags/tag387.xml"/><Relationship Id="rId18" Type="http://schemas.openxmlformats.org/officeDocument/2006/relationships/tags" Target="../tags/tag392.xml"/><Relationship Id="rId3" Type="http://schemas.openxmlformats.org/officeDocument/2006/relationships/tags" Target="../tags/tag377.xml"/><Relationship Id="rId21" Type="http://schemas.openxmlformats.org/officeDocument/2006/relationships/tags" Target="../tags/tag395.xml"/><Relationship Id="rId7" Type="http://schemas.openxmlformats.org/officeDocument/2006/relationships/tags" Target="../tags/tag381.xml"/><Relationship Id="rId12" Type="http://schemas.openxmlformats.org/officeDocument/2006/relationships/tags" Target="../tags/tag386.xml"/><Relationship Id="rId17" Type="http://schemas.openxmlformats.org/officeDocument/2006/relationships/tags" Target="../tags/tag391.xml"/><Relationship Id="rId2" Type="http://schemas.openxmlformats.org/officeDocument/2006/relationships/tags" Target="../tags/tag376.xml"/><Relationship Id="rId16" Type="http://schemas.openxmlformats.org/officeDocument/2006/relationships/tags" Target="../tags/tag390.xml"/><Relationship Id="rId20" Type="http://schemas.openxmlformats.org/officeDocument/2006/relationships/tags" Target="../tags/tag394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tags" Target="../tags/tag385.xml"/><Relationship Id="rId24" Type="http://schemas.openxmlformats.org/officeDocument/2006/relationships/notesSlide" Target="../notesSlides/notesSlide21.xml"/><Relationship Id="rId5" Type="http://schemas.openxmlformats.org/officeDocument/2006/relationships/tags" Target="../tags/tag379.xml"/><Relationship Id="rId15" Type="http://schemas.openxmlformats.org/officeDocument/2006/relationships/tags" Target="../tags/tag389.xml"/><Relationship Id="rId23" Type="http://schemas.openxmlformats.org/officeDocument/2006/relationships/slideLayout" Target="../slideLayouts/slideLayout17.xml"/><Relationship Id="rId10" Type="http://schemas.openxmlformats.org/officeDocument/2006/relationships/tags" Target="../tags/tag384.xml"/><Relationship Id="rId19" Type="http://schemas.openxmlformats.org/officeDocument/2006/relationships/tags" Target="../tags/tag393.xml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tags" Target="../tags/tag388.xml"/><Relationship Id="rId22" Type="http://schemas.openxmlformats.org/officeDocument/2006/relationships/tags" Target="../tags/tag39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tags" Target="../tags/tag418.xml"/><Relationship Id="rId26" Type="http://schemas.openxmlformats.org/officeDocument/2006/relationships/tags" Target="../tags/tag426.xml"/><Relationship Id="rId3" Type="http://schemas.openxmlformats.org/officeDocument/2006/relationships/tags" Target="../tags/tag403.xml"/><Relationship Id="rId21" Type="http://schemas.openxmlformats.org/officeDocument/2006/relationships/tags" Target="../tags/tag421.xml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tags" Target="../tags/tag417.xml"/><Relationship Id="rId25" Type="http://schemas.openxmlformats.org/officeDocument/2006/relationships/tags" Target="../tags/tag425.xml"/><Relationship Id="rId2" Type="http://schemas.openxmlformats.org/officeDocument/2006/relationships/tags" Target="../tags/tag402.xml"/><Relationship Id="rId16" Type="http://schemas.openxmlformats.org/officeDocument/2006/relationships/tags" Target="../tags/tag416.xml"/><Relationship Id="rId20" Type="http://schemas.openxmlformats.org/officeDocument/2006/relationships/tags" Target="../tags/tag420.xml"/><Relationship Id="rId29" Type="http://schemas.openxmlformats.org/officeDocument/2006/relationships/tags" Target="../tags/tag429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24" Type="http://schemas.openxmlformats.org/officeDocument/2006/relationships/tags" Target="../tags/tag424.xml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23" Type="http://schemas.openxmlformats.org/officeDocument/2006/relationships/tags" Target="../tags/tag423.xml"/><Relationship Id="rId28" Type="http://schemas.openxmlformats.org/officeDocument/2006/relationships/tags" Target="../tags/tag428.xml"/><Relationship Id="rId10" Type="http://schemas.openxmlformats.org/officeDocument/2006/relationships/tags" Target="../tags/tag410.xml"/><Relationship Id="rId19" Type="http://schemas.openxmlformats.org/officeDocument/2006/relationships/tags" Target="../tags/tag419.xml"/><Relationship Id="rId31" Type="http://schemas.openxmlformats.org/officeDocument/2006/relationships/notesSlide" Target="../notesSlides/notesSlide23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Relationship Id="rId22" Type="http://schemas.openxmlformats.org/officeDocument/2006/relationships/tags" Target="../tags/tag422.xml"/><Relationship Id="rId27" Type="http://schemas.openxmlformats.org/officeDocument/2006/relationships/tags" Target="../tags/tag427.xml"/><Relationship Id="rId30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442.xml"/><Relationship Id="rId18" Type="http://schemas.openxmlformats.org/officeDocument/2006/relationships/tags" Target="../tags/tag447.xml"/><Relationship Id="rId26" Type="http://schemas.openxmlformats.org/officeDocument/2006/relationships/tags" Target="../tags/tag455.xml"/><Relationship Id="rId21" Type="http://schemas.openxmlformats.org/officeDocument/2006/relationships/tags" Target="../tags/tag450.xml"/><Relationship Id="rId34" Type="http://schemas.openxmlformats.org/officeDocument/2006/relationships/tags" Target="../tags/tag463.xml"/><Relationship Id="rId7" Type="http://schemas.openxmlformats.org/officeDocument/2006/relationships/tags" Target="../tags/tag436.xml"/><Relationship Id="rId12" Type="http://schemas.openxmlformats.org/officeDocument/2006/relationships/tags" Target="../tags/tag441.xml"/><Relationship Id="rId17" Type="http://schemas.openxmlformats.org/officeDocument/2006/relationships/tags" Target="../tags/tag446.xml"/><Relationship Id="rId25" Type="http://schemas.openxmlformats.org/officeDocument/2006/relationships/tags" Target="../tags/tag454.xml"/><Relationship Id="rId33" Type="http://schemas.openxmlformats.org/officeDocument/2006/relationships/tags" Target="../tags/tag462.xml"/><Relationship Id="rId38" Type="http://schemas.openxmlformats.org/officeDocument/2006/relationships/notesSlide" Target="../notesSlides/notesSlide24.xml"/><Relationship Id="rId2" Type="http://schemas.openxmlformats.org/officeDocument/2006/relationships/tags" Target="../tags/tag431.xml"/><Relationship Id="rId16" Type="http://schemas.openxmlformats.org/officeDocument/2006/relationships/tags" Target="../tags/tag445.xml"/><Relationship Id="rId20" Type="http://schemas.openxmlformats.org/officeDocument/2006/relationships/tags" Target="../tags/tag449.xml"/><Relationship Id="rId29" Type="http://schemas.openxmlformats.org/officeDocument/2006/relationships/tags" Target="../tags/tag458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24" Type="http://schemas.openxmlformats.org/officeDocument/2006/relationships/tags" Target="../tags/tag453.xml"/><Relationship Id="rId32" Type="http://schemas.openxmlformats.org/officeDocument/2006/relationships/tags" Target="../tags/tag461.xml"/><Relationship Id="rId37" Type="http://schemas.openxmlformats.org/officeDocument/2006/relationships/slideLayout" Target="../slideLayouts/slideLayout17.xml"/><Relationship Id="rId5" Type="http://schemas.openxmlformats.org/officeDocument/2006/relationships/tags" Target="../tags/tag434.xml"/><Relationship Id="rId15" Type="http://schemas.openxmlformats.org/officeDocument/2006/relationships/tags" Target="../tags/tag444.xml"/><Relationship Id="rId23" Type="http://schemas.openxmlformats.org/officeDocument/2006/relationships/tags" Target="../tags/tag452.xml"/><Relationship Id="rId28" Type="http://schemas.openxmlformats.org/officeDocument/2006/relationships/tags" Target="../tags/tag457.xml"/><Relationship Id="rId36" Type="http://schemas.openxmlformats.org/officeDocument/2006/relationships/tags" Target="../tags/tag465.xml"/><Relationship Id="rId10" Type="http://schemas.openxmlformats.org/officeDocument/2006/relationships/tags" Target="../tags/tag439.xml"/><Relationship Id="rId19" Type="http://schemas.openxmlformats.org/officeDocument/2006/relationships/tags" Target="../tags/tag448.xml"/><Relationship Id="rId31" Type="http://schemas.openxmlformats.org/officeDocument/2006/relationships/tags" Target="../tags/tag460.xml"/><Relationship Id="rId4" Type="http://schemas.openxmlformats.org/officeDocument/2006/relationships/tags" Target="../tags/tag433.xml"/><Relationship Id="rId9" Type="http://schemas.openxmlformats.org/officeDocument/2006/relationships/tags" Target="../tags/tag438.xml"/><Relationship Id="rId14" Type="http://schemas.openxmlformats.org/officeDocument/2006/relationships/tags" Target="../tags/tag443.xml"/><Relationship Id="rId22" Type="http://schemas.openxmlformats.org/officeDocument/2006/relationships/tags" Target="../tags/tag451.xml"/><Relationship Id="rId27" Type="http://schemas.openxmlformats.org/officeDocument/2006/relationships/tags" Target="../tags/tag456.xml"/><Relationship Id="rId30" Type="http://schemas.openxmlformats.org/officeDocument/2006/relationships/tags" Target="../tags/tag459.xml"/><Relationship Id="rId35" Type="http://schemas.openxmlformats.org/officeDocument/2006/relationships/tags" Target="../tags/tag464.xml"/><Relationship Id="rId8" Type="http://schemas.openxmlformats.org/officeDocument/2006/relationships/tags" Target="../tags/tag437.xml"/><Relationship Id="rId3" Type="http://schemas.openxmlformats.org/officeDocument/2006/relationships/tags" Target="../tags/tag432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tags" Target="../tags/tag478.xml"/><Relationship Id="rId18" Type="http://schemas.openxmlformats.org/officeDocument/2006/relationships/tags" Target="../tags/tag483.xml"/><Relationship Id="rId26" Type="http://schemas.openxmlformats.org/officeDocument/2006/relationships/tags" Target="../tags/tag491.xml"/><Relationship Id="rId39" Type="http://schemas.openxmlformats.org/officeDocument/2006/relationships/tags" Target="../tags/tag504.xml"/><Relationship Id="rId21" Type="http://schemas.openxmlformats.org/officeDocument/2006/relationships/tags" Target="../tags/tag486.xml"/><Relationship Id="rId34" Type="http://schemas.openxmlformats.org/officeDocument/2006/relationships/tags" Target="../tags/tag499.xml"/><Relationship Id="rId42" Type="http://schemas.openxmlformats.org/officeDocument/2006/relationships/notesSlide" Target="../notesSlides/notesSlide25.xml"/><Relationship Id="rId7" Type="http://schemas.openxmlformats.org/officeDocument/2006/relationships/tags" Target="../tags/tag472.xml"/><Relationship Id="rId2" Type="http://schemas.openxmlformats.org/officeDocument/2006/relationships/tags" Target="../tags/tag467.xml"/><Relationship Id="rId16" Type="http://schemas.openxmlformats.org/officeDocument/2006/relationships/tags" Target="../tags/tag481.xml"/><Relationship Id="rId20" Type="http://schemas.openxmlformats.org/officeDocument/2006/relationships/tags" Target="../tags/tag485.xml"/><Relationship Id="rId29" Type="http://schemas.openxmlformats.org/officeDocument/2006/relationships/tags" Target="../tags/tag494.xml"/><Relationship Id="rId41" Type="http://schemas.openxmlformats.org/officeDocument/2006/relationships/slideLayout" Target="../slideLayouts/slideLayout17.xml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24" Type="http://schemas.openxmlformats.org/officeDocument/2006/relationships/tags" Target="../tags/tag489.xml"/><Relationship Id="rId32" Type="http://schemas.openxmlformats.org/officeDocument/2006/relationships/tags" Target="../tags/tag497.xml"/><Relationship Id="rId37" Type="http://schemas.openxmlformats.org/officeDocument/2006/relationships/tags" Target="../tags/tag502.xml"/><Relationship Id="rId40" Type="http://schemas.openxmlformats.org/officeDocument/2006/relationships/tags" Target="../tags/tag505.xml"/><Relationship Id="rId5" Type="http://schemas.openxmlformats.org/officeDocument/2006/relationships/tags" Target="../tags/tag470.xml"/><Relationship Id="rId15" Type="http://schemas.openxmlformats.org/officeDocument/2006/relationships/tags" Target="../tags/tag480.xml"/><Relationship Id="rId23" Type="http://schemas.openxmlformats.org/officeDocument/2006/relationships/tags" Target="../tags/tag488.xml"/><Relationship Id="rId28" Type="http://schemas.openxmlformats.org/officeDocument/2006/relationships/tags" Target="../tags/tag493.xml"/><Relationship Id="rId36" Type="http://schemas.openxmlformats.org/officeDocument/2006/relationships/tags" Target="../tags/tag501.xml"/><Relationship Id="rId10" Type="http://schemas.openxmlformats.org/officeDocument/2006/relationships/tags" Target="../tags/tag475.xml"/><Relationship Id="rId19" Type="http://schemas.openxmlformats.org/officeDocument/2006/relationships/tags" Target="../tags/tag484.xml"/><Relationship Id="rId31" Type="http://schemas.openxmlformats.org/officeDocument/2006/relationships/tags" Target="../tags/tag496.xml"/><Relationship Id="rId4" Type="http://schemas.openxmlformats.org/officeDocument/2006/relationships/tags" Target="../tags/tag469.xml"/><Relationship Id="rId9" Type="http://schemas.openxmlformats.org/officeDocument/2006/relationships/tags" Target="../tags/tag474.xml"/><Relationship Id="rId14" Type="http://schemas.openxmlformats.org/officeDocument/2006/relationships/tags" Target="../tags/tag479.xml"/><Relationship Id="rId22" Type="http://schemas.openxmlformats.org/officeDocument/2006/relationships/tags" Target="../tags/tag487.xml"/><Relationship Id="rId27" Type="http://schemas.openxmlformats.org/officeDocument/2006/relationships/tags" Target="../tags/tag492.xml"/><Relationship Id="rId30" Type="http://schemas.openxmlformats.org/officeDocument/2006/relationships/tags" Target="../tags/tag495.xml"/><Relationship Id="rId35" Type="http://schemas.openxmlformats.org/officeDocument/2006/relationships/tags" Target="../tags/tag500.xml"/><Relationship Id="rId8" Type="http://schemas.openxmlformats.org/officeDocument/2006/relationships/tags" Target="../tags/tag473.xml"/><Relationship Id="rId3" Type="http://schemas.openxmlformats.org/officeDocument/2006/relationships/tags" Target="../tags/tag468.xml"/><Relationship Id="rId12" Type="http://schemas.openxmlformats.org/officeDocument/2006/relationships/tags" Target="../tags/tag477.xml"/><Relationship Id="rId17" Type="http://schemas.openxmlformats.org/officeDocument/2006/relationships/tags" Target="../tags/tag482.xml"/><Relationship Id="rId25" Type="http://schemas.openxmlformats.org/officeDocument/2006/relationships/tags" Target="../tags/tag490.xml"/><Relationship Id="rId33" Type="http://schemas.openxmlformats.org/officeDocument/2006/relationships/tags" Target="../tags/tag498.xml"/><Relationship Id="rId38" Type="http://schemas.openxmlformats.org/officeDocument/2006/relationships/tags" Target="../tags/tag50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09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tags" Target="../tags/tag522.xml"/><Relationship Id="rId18" Type="http://schemas.openxmlformats.org/officeDocument/2006/relationships/tags" Target="../tags/tag527.xml"/><Relationship Id="rId26" Type="http://schemas.openxmlformats.org/officeDocument/2006/relationships/tags" Target="../tags/tag535.xml"/><Relationship Id="rId21" Type="http://schemas.openxmlformats.org/officeDocument/2006/relationships/tags" Target="../tags/tag530.xml"/><Relationship Id="rId34" Type="http://schemas.openxmlformats.org/officeDocument/2006/relationships/tags" Target="../tags/tag543.xml"/><Relationship Id="rId7" Type="http://schemas.openxmlformats.org/officeDocument/2006/relationships/tags" Target="../tags/tag516.xml"/><Relationship Id="rId12" Type="http://schemas.openxmlformats.org/officeDocument/2006/relationships/tags" Target="../tags/tag521.xml"/><Relationship Id="rId17" Type="http://schemas.openxmlformats.org/officeDocument/2006/relationships/tags" Target="../tags/tag526.xml"/><Relationship Id="rId25" Type="http://schemas.openxmlformats.org/officeDocument/2006/relationships/tags" Target="../tags/tag534.xml"/><Relationship Id="rId33" Type="http://schemas.openxmlformats.org/officeDocument/2006/relationships/tags" Target="../tags/tag542.xml"/><Relationship Id="rId2" Type="http://schemas.openxmlformats.org/officeDocument/2006/relationships/tags" Target="../tags/tag511.xml"/><Relationship Id="rId16" Type="http://schemas.openxmlformats.org/officeDocument/2006/relationships/tags" Target="../tags/tag525.xml"/><Relationship Id="rId20" Type="http://schemas.openxmlformats.org/officeDocument/2006/relationships/tags" Target="../tags/tag529.xml"/><Relationship Id="rId29" Type="http://schemas.openxmlformats.org/officeDocument/2006/relationships/tags" Target="../tags/tag538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11" Type="http://schemas.openxmlformats.org/officeDocument/2006/relationships/tags" Target="../tags/tag520.xml"/><Relationship Id="rId24" Type="http://schemas.openxmlformats.org/officeDocument/2006/relationships/tags" Target="../tags/tag533.xml"/><Relationship Id="rId32" Type="http://schemas.openxmlformats.org/officeDocument/2006/relationships/tags" Target="../tags/tag541.xml"/><Relationship Id="rId37" Type="http://schemas.openxmlformats.org/officeDocument/2006/relationships/notesSlide" Target="../notesSlides/notesSlide27.xml"/><Relationship Id="rId5" Type="http://schemas.openxmlformats.org/officeDocument/2006/relationships/tags" Target="../tags/tag514.xml"/><Relationship Id="rId15" Type="http://schemas.openxmlformats.org/officeDocument/2006/relationships/tags" Target="../tags/tag524.xml"/><Relationship Id="rId23" Type="http://schemas.openxmlformats.org/officeDocument/2006/relationships/tags" Target="../tags/tag532.xml"/><Relationship Id="rId28" Type="http://schemas.openxmlformats.org/officeDocument/2006/relationships/tags" Target="../tags/tag537.xml"/><Relationship Id="rId36" Type="http://schemas.openxmlformats.org/officeDocument/2006/relationships/slideLayout" Target="../slideLayouts/slideLayout17.xml"/><Relationship Id="rId10" Type="http://schemas.openxmlformats.org/officeDocument/2006/relationships/tags" Target="../tags/tag519.xml"/><Relationship Id="rId19" Type="http://schemas.openxmlformats.org/officeDocument/2006/relationships/tags" Target="../tags/tag528.xml"/><Relationship Id="rId31" Type="http://schemas.openxmlformats.org/officeDocument/2006/relationships/tags" Target="../tags/tag540.xml"/><Relationship Id="rId4" Type="http://schemas.openxmlformats.org/officeDocument/2006/relationships/tags" Target="../tags/tag513.xml"/><Relationship Id="rId9" Type="http://schemas.openxmlformats.org/officeDocument/2006/relationships/tags" Target="../tags/tag518.xml"/><Relationship Id="rId14" Type="http://schemas.openxmlformats.org/officeDocument/2006/relationships/tags" Target="../tags/tag523.xml"/><Relationship Id="rId22" Type="http://schemas.openxmlformats.org/officeDocument/2006/relationships/tags" Target="../tags/tag531.xml"/><Relationship Id="rId27" Type="http://schemas.openxmlformats.org/officeDocument/2006/relationships/tags" Target="../tags/tag536.xml"/><Relationship Id="rId30" Type="http://schemas.openxmlformats.org/officeDocument/2006/relationships/tags" Target="../tags/tag539.xml"/><Relationship Id="rId35" Type="http://schemas.openxmlformats.org/officeDocument/2006/relationships/tags" Target="../tags/tag544.xml"/><Relationship Id="rId8" Type="http://schemas.openxmlformats.org/officeDocument/2006/relationships/tags" Target="../tags/tag517.xml"/><Relationship Id="rId3" Type="http://schemas.openxmlformats.org/officeDocument/2006/relationships/tags" Target="../tags/tag5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552.xml"/><Relationship Id="rId13" Type="http://schemas.openxmlformats.org/officeDocument/2006/relationships/tags" Target="../tags/tag557.xml"/><Relationship Id="rId18" Type="http://schemas.openxmlformats.org/officeDocument/2006/relationships/tags" Target="../tags/tag562.xml"/><Relationship Id="rId26" Type="http://schemas.openxmlformats.org/officeDocument/2006/relationships/tags" Target="../tags/tag570.xml"/><Relationship Id="rId3" Type="http://schemas.openxmlformats.org/officeDocument/2006/relationships/tags" Target="../tags/tag547.xml"/><Relationship Id="rId21" Type="http://schemas.openxmlformats.org/officeDocument/2006/relationships/tags" Target="../tags/tag565.xml"/><Relationship Id="rId7" Type="http://schemas.openxmlformats.org/officeDocument/2006/relationships/tags" Target="../tags/tag551.xml"/><Relationship Id="rId12" Type="http://schemas.openxmlformats.org/officeDocument/2006/relationships/tags" Target="../tags/tag556.xml"/><Relationship Id="rId17" Type="http://schemas.openxmlformats.org/officeDocument/2006/relationships/tags" Target="../tags/tag561.xml"/><Relationship Id="rId25" Type="http://schemas.openxmlformats.org/officeDocument/2006/relationships/tags" Target="../tags/tag569.xml"/><Relationship Id="rId2" Type="http://schemas.openxmlformats.org/officeDocument/2006/relationships/tags" Target="../tags/tag546.xml"/><Relationship Id="rId16" Type="http://schemas.openxmlformats.org/officeDocument/2006/relationships/tags" Target="../tags/tag560.xml"/><Relationship Id="rId20" Type="http://schemas.openxmlformats.org/officeDocument/2006/relationships/tags" Target="../tags/tag564.xml"/><Relationship Id="rId29" Type="http://schemas.openxmlformats.org/officeDocument/2006/relationships/tags" Target="../tags/tag573.xml"/><Relationship Id="rId1" Type="http://schemas.openxmlformats.org/officeDocument/2006/relationships/tags" Target="../tags/tag545.xml"/><Relationship Id="rId6" Type="http://schemas.openxmlformats.org/officeDocument/2006/relationships/tags" Target="../tags/tag550.xml"/><Relationship Id="rId11" Type="http://schemas.openxmlformats.org/officeDocument/2006/relationships/tags" Target="../tags/tag555.xml"/><Relationship Id="rId24" Type="http://schemas.openxmlformats.org/officeDocument/2006/relationships/tags" Target="../tags/tag568.xml"/><Relationship Id="rId32" Type="http://schemas.openxmlformats.org/officeDocument/2006/relationships/notesSlide" Target="../notesSlides/notesSlide28.xml"/><Relationship Id="rId5" Type="http://schemas.openxmlformats.org/officeDocument/2006/relationships/tags" Target="../tags/tag549.xml"/><Relationship Id="rId15" Type="http://schemas.openxmlformats.org/officeDocument/2006/relationships/tags" Target="../tags/tag559.xml"/><Relationship Id="rId23" Type="http://schemas.openxmlformats.org/officeDocument/2006/relationships/tags" Target="../tags/tag567.xml"/><Relationship Id="rId28" Type="http://schemas.openxmlformats.org/officeDocument/2006/relationships/tags" Target="../tags/tag572.xml"/><Relationship Id="rId10" Type="http://schemas.openxmlformats.org/officeDocument/2006/relationships/tags" Target="../tags/tag554.xml"/><Relationship Id="rId19" Type="http://schemas.openxmlformats.org/officeDocument/2006/relationships/tags" Target="../tags/tag563.xml"/><Relationship Id="rId31" Type="http://schemas.openxmlformats.org/officeDocument/2006/relationships/slideLayout" Target="../slideLayouts/slideLayout17.xml"/><Relationship Id="rId4" Type="http://schemas.openxmlformats.org/officeDocument/2006/relationships/tags" Target="../tags/tag548.xml"/><Relationship Id="rId9" Type="http://schemas.openxmlformats.org/officeDocument/2006/relationships/tags" Target="../tags/tag553.xml"/><Relationship Id="rId14" Type="http://schemas.openxmlformats.org/officeDocument/2006/relationships/tags" Target="../tags/tag558.xml"/><Relationship Id="rId22" Type="http://schemas.openxmlformats.org/officeDocument/2006/relationships/tags" Target="../tags/tag566.xml"/><Relationship Id="rId27" Type="http://schemas.openxmlformats.org/officeDocument/2006/relationships/tags" Target="../tags/tag571.xml"/><Relationship Id="rId30" Type="http://schemas.openxmlformats.org/officeDocument/2006/relationships/tags" Target="../tags/tag5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78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tags" Target="../tags/tag591.xml"/><Relationship Id="rId18" Type="http://schemas.openxmlformats.org/officeDocument/2006/relationships/tags" Target="../tags/tag596.xml"/><Relationship Id="rId26" Type="http://schemas.openxmlformats.org/officeDocument/2006/relationships/tags" Target="../tags/tag604.xml"/><Relationship Id="rId3" Type="http://schemas.openxmlformats.org/officeDocument/2006/relationships/tags" Target="../tags/tag581.xml"/><Relationship Id="rId21" Type="http://schemas.openxmlformats.org/officeDocument/2006/relationships/tags" Target="../tags/tag599.xml"/><Relationship Id="rId34" Type="http://schemas.openxmlformats.org/officeDocument/2006/relationships/slideLayout" Target="../slideLayouts/slideLayout17.xml"/><Relationship Id="rId7" Type="http://schemas.openxmlformats.org/officeDocument/2006/relationships/tags" Target="../tags/tag585.xml"/><Relationship Id="rId12" Type="http://schemas.openxmlformats.org/officeDocument/2006/relationships/tags" Target="../tags/tag590.xml"/><Relationship Id="rId17" Type="http://schemas.openxmlformats.org/officeDocument/2006/relationships/tags" Target="../tags/tag595.xml"/><Relationship Id="rId25" Type="http://schemas.openxmlformats.org/officeDocument/2006/relationships/tags" Target="../tags/tag603.xml"/><Relationship Id="rId33" Type="http://schemas.openxmlformats.org/officeDocument/2006/relationships/tags" Target="../tags/tag611.xml"/><Relationship Id="rId2" Type="http://schemas.openxmlformats.org/officeDocument/2006/relationships/tags" Target="../tags/tag580.xml"/><Relationship Id="rId16" Type="http://schemas.openxmlformats.org/officeDocument/2006/relationships/tags" Target="../tags/tag594.xml"/><Relationship Id="rId20" Type="http://schemas.openxmlformats.org/officeDocument/2006/relationships/tags" Target="../tags/tag598.xml"/><Relationship Id="rId29" Type="http://schemas.openxmlformats.org/officeDocument/2006/relationships/tags" Target="../tags/tag607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11" Type="http://schemas.openxmlformats.org/officeDocument/2006/relationships/tags" Target="../tags/tag589.xml"/><Relationship Id="rId24" Type="http://schemas.openxmlformats.org/officeDocument/2006/relationships/tags" Target="../tags/tag602.xml"/><Relationship Id="rId32" Type="http://schemas.openxmlformats.org/officeDocument/2006/relationships/tags" Target="../tags/tag610.xml"/><Relationship Id="rId5" Type="http://schemas.openxmlformats.org/officeDocument/2006/relationships/tags" Target="../tags/tag583.xml"/><Relationship Id="rId15" Type="http://schemas.openxmlformats.org/officeDocument/2006/relationships/tags" Target="../tags/tag593.xml"/><Relationship Id="rId23" Type="http://schemas.openxmlformats.org/officeDocument/2006/relationships/tags" Target="../tags/tag601.xml"/><Relationship Id="rId28" Type="http://schemas.openxmlformats.org/officeDocument/2006/relationships/tags" Target="../tags/tag606.xml"/><Relationship Id="rId10" Type="http://schemas.openxmlformats.org/officeDocument/2006/relationships/tags" Target="../tags/tag588.xml"/><Relationship Id="rId19" Type="http://schemas.openxmlformats.org/officeDocument/2006/relationships/tags" Target="../tags/tag597.xml"/><Relationship Id="rId31" Type="http://schemas.openxmlformats.org/officeDocument/2006/relationships/tags" Target="../tags/tag609.xml"/><Relationship Id="rId4" Type="http://schemas.openxmlformats.org/officeDocument/2006/relationships/tags" Target="../tags/tag582.xml"/><Relationship Id="rId9" Type="http://schemas.openxmlformats.org/officeDocument/2006/relationships/tags" Target="../tags/tag587.xml"/><Relationship Id="rId14" Type="http://schemas.openxmlformats.org/officeDocument/2006/relationships/tags" Target="../tags/tag592.xml"/><Relationship Id="rId22" Type="http://schemas.openxmlformats.org/officeDocument/2006/relationships/tags" Target="../tags/tag600.xml"/><Relationship Id="rId27" Type="http://schemas.openxmlformats.org/officeDocument/2006/relationships/tags" Target="../tags/tag605.xml"/><Relationship Id="rId30" Type="http://schemas.openxmlformats.org/officeDocument/2006/relationships/tags" Target="../tags/tag608.xml"/><Relationship Id="rId35" Type="http://schemas.openxmlformats.org/officeDocument/2006/relationships/notesSlide" Target="../notesSlides/notesSlide30.xml"/><Relationship Id="rId8" Type="http://schemas.openxmlformats.org/officeDocument/2006/relationships/tags" Target="../tags/tag58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tags" Target="../tags/tag612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15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tags" Target="../tags/tag628.xml"/><Relationship Id="rId18" Type="http://schemas.openxmlformats.org/officeDocument/2006/relationships/tags" Target="../tags/tag633.xml"/><Relationship Id="rId26" Type="http://schemas.openxmlformats.org/officeDocument/2006/relationships/tags" Target="../tags/tag641.xml"/><Relationship Id="rId39" Type="http://schemas.openxmlformats.org/officeDocument/2006/relationships/tags" Target="../tags/tag654.xml"/><Relationship Id="rId21" Type="http://schemas.openxmlformats.org/officeDocument/2006/relationships/tags" Target="../tags/tag636.xml"/><Relationship Id="rId34" Type="http://schemas.openxmlformats.org/officeDocument/2006/relationships/tags" Target="../tags/tag649.xml"/><Relationship Id="rId42" Type="http://schemas.openxmlformats.org/officeDocument/2006/relationships/tags" Target="../tags/tag657.xml"/><Relationship Id="rId47" Type="http://schemas.openxmlformats.org/officeDocument/2006/relationships/tags" Target="../tags/tag662.xml"/><Relationship Id="rId50" Type="http://schemas.openxmlformats.org/officeDocument/2006/relationships/notesSlide" Target="../notesSlides/notesSlide32.xml"/><Relationship Id="rId7" Type="http://schemas.openxmlformats.org/officeDocument/2006/relationships/tags" Target="../tags/tag622.xml"/><Relationship Id="rId2" Type="http://schemas.openxmlformats.org/officeDocument/2006/relationships/tags" Target="../tags/tag617.xml"/><Relationship Id="rId16" Type="http://schemas.openxmlformats.org/officeDocument/2006/relationships/tags" Target="../tags/tag631.xml"/><Relationship Id="rId29" Type="http://schemas.openxmlformats.org/officeDocument/2006/relationships/tags" Target="../tags/tag644.xml"/><Relationship Id="rId11" Type="http://schemas.openxmlformats.org/officeDocument/2006/relationships/tags" Target="../tags/tag626.xml"/><Relationship Id="rId24" Type="http://schemas.openxmlformats.org/officeDocument/2006/relationships/tags" Target="../tags/tag639.xml"/><Relationship Id="rId32" Type="http://schemas.openxmlformats.org/officeDocument/2006/relationships/tags" Target="../tags/tag647.xml"/><Relationship Id="rId37" Type="http://schemas.openxmlformats.org/officeDocument/2006/relationships/tags" Target="../tags/tag652.xml"/><Relationship Id="rId40" Type="http://schemas.openxmlformats.org/officeDocument/2006/relationships/tags" Target="../tags/tag655.xml"/><Relationship Id="rId45" Type="http://schemas.openxmlformats.org/officeDocument/2006/relationships/tags" Target="../tags/tag660.xml"/><Relationship Id="rId5" Type="http://schemas.openxmlformats.org/officeDocument/2006/relationships/tags" Target="../tags/tag620.xml"/><Relationship Id="rId15" Type="http://schemas.openxmlformats.org/officeDocument/2006/relationships/tags" Target="../tags/tag630.xml"/><Relationship Id="rId23" Type="http://schemas.openxmlformats.org/officeDocument/2006/relationships/tags" Target="../tags/tag638.xml"/><Relationship Id="rId28" Type="http://schemas.openxmlformats.org/officeDocument/2006/relationships/tags" Target="../tags/tag643.xml"/><Relationship Id="rId36" Type="http://schemas.openxmlformats.org/officeDocument/2006/relationships/tags" Target="../tags/tag651.xml"/><Relationship Id="rId49" Type="http://schemas.openxmlformats.org/officeDocument/2006/relationships/slideLayout" Target="../slideLayouts/slideLayout17.xml"/><Relationship Id="rId10" Type="http://schemas.openxmlformats.org/officeDocument/2006/relationships/tags" Target="../tags/tag625.xml"/><Relationship Id="rId19" Type="http://schemas.openxmlformats.org/officeDocument/2006/relationships/tags" Target="../tags/tag634.xml"/><Relationship Id="rId31" Type="http://schemas.openxmlformats.org/officeDocument/2006/relationships/tags" Target="../tags/tag646.xml"/><Relationship Id="rId44" Type="http://schemas.openxmlformats.org/officeDocument/2006/relationships/tags" Target="../tags/tag659.xml"/><Relationship Id="rId4" Type="http://schemas.openxmlformats.org/officeDocument/2006/relationships/tags" Target="../tags/tag619.xml"/><Relationship Id="rId9" Type="http://schemas.openxmlformats.org/officeDocument/2006/relationships/tags" Target="../tags/tag624.xml"/><Relationship Id="rId14" Type="http://schemas.openxmlformats.org/officeDocument/2006/relationships/tags" Target="../tags/tag629.xml"/><Relationship Id="rId22" Type="http://schemas.openxmlformats.org/officeDocument/2006/relationships/tags" Target="../tags/tag637.xml"/><Relationship Id="rId27" Type="http://schemas.openxmlformats.org/officeDocument/2006/relationships/tags" Target="../tags/tag642.xml"/><Relationship Id="rId30" Type="http://schemas.openxmlformats.org/officeDocument/2006/relationships/tags" Target="../tags/tag645.xml"/><Relationship Id="rId35" Type="http://schemas.openxmlformats.org/officeDocument/2006/relationships/tags" Target="../tags/tag650.xml"/><Relationship Id="rId43" Type="http://schemas.openxmlformats.org/officeDocument/2006/relationships/tags" Target="../tags/tag658.xml"/><Relationship Id="rId48" Type="http://schemas.openxmlformats.org/officeDocument/2006/relationships/tags" Target="../tags/tag663.xml"/><Relationship Id="rId8" Type="http://schemas.openxmlformats.org/officeDocument/2006/relationships/tags" Target="../tags/tag623.xml"/><Relationship Id="rId3" Type="http://schemas.openxmlformats.org/officeDocument/2006/relationships/tags" Target="../tags/tag618.xml"/><Relationship Id="rId12" Type="http://schemas.openxmlformats.org/officeDocument/2006/relationships/tags" Target="../tags/tag627.xml"/><Relationship Id="rId17" Type="http://schemas.openxmlformats.org/officeDocument/2006/relationships/tags" Target="../tags/tag632.xml"/><Relationship Id="rId25" Type="http://schemas.openxmlformats.org/officeDocument/2006/relationships/tags" Target="../tags/tag640.xml"/><Relationship Id="rId33" Type="http://schemas.openxmlformats.org/officeDocument/2006/relationships/tags" Target="../tags/tag648.xml"/><Relationship Id="rId38" Type="http://schemas.openxmlformats.org/officeDocument/2006/relationships/tags" Target="../tags/tag653.xml"/><Relationship Id="rId46" Type="http://schemas.openxmlformats.org/officeDocument/2006/relationships/tags" Target="../tags/tag661.xml"/><Relationship Id="rId20" Type="http://schemas.openxmlformats.org/officeDocument/2006/relationships/tags" Target="../tags/tag635.xml"/><Relationship Id="rId41" Type="http://schemas.openxmlformats.org/officeDocument/2006/relationships/tags" Target="../tags/tag656.xml"/><Relationship Id="rId1" Type="http://schemas.openxmlformats.org/officeDocument/2006/relationships/tags" Target="../tags/tag616.xml"/><Relationship Id="rId6" Type="http://schemas.openxmlformats.org/officeDocument/2006/relationships/tags" Target="../tags/tag62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openxmlformats.org/officeDocument/2006/relationships/tags" Target="../tags/tag666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665.xml"/><Relationship Id="rId1" Type="http://schemas.openxmlformats.org/officeDocument/2006/relationships/tags" Target="../tags/tag664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9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tags" Target="../tags/tag672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9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678.xml"/><Relationship Id="rId7" Type="http://schemas.openxmlformats.org/officeDocument/2006/relationships/oleObject" Target="../embeddings/oleObject7.bin"/><Relationship Id="rId2" Type="http://schemas.openxmlformats.org/officeDocument/2006/relationships/tags" Target="../tags/tag677.xml"/><Relationship Id="rId1" Type="http://schemas.openxmlformats.org/officeDocument/2006/relationships/tags" Target="../tags/tag676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7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682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684.xml"/><Relationship Id="rId4" Type="http://schemas.openxmlformats.org/officeDocument/2006/relationships/tags" Target="../tags/tag683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tags" Target="../tags/tag697.xml"/><Relationship Id="rId18" Type="http://schemas.openxmlformats.org/officeDocument/2006/relationships/tags" Target="../tags/tag702.xml"/><Relationship Id="rId26" Type="http://schemas.openxmlformats.org/officeDocument/2006/relationships/tags" Target="../tags/tag710.xml"/><Relationship Id="rId39" Type="http://schemas.openxmlformats.org/officeDocument/2006/relationships/slideLayout" Target="../slideLayouts/slideLayout17.xml"/><Relationship Id="rId21" Type="http://schemas.openxmlformats.org/officeDocument/2006/relationships/tags" Target="../tags/tag705.xml"/><Relationship Id="rId34" Type="http://schemas.openxmlformats.org/officeDocument/2006/relationships/tags" Target="../tags/tag718.xml"/><Relationship Id="rId7" Type="http://schemas.openxmlformats.org/officeDocument/2006/relationships/tags" Target="../tags/tag691.xml"/><Relationship Id="rId2" Type="http://schemas.openxmlformats.org/officeDocument/2006/relationships/tags" Target="../tags/tag686.xml"/><Relationship Id="rId16" Type="http://schemas.openxmlformats.org/officeDocument/2006/relationships/tags" Target="../tags/tag700.xml"/><Relationship Id="rId20" Type="http://schemas.openxmlformats.org/officeDocument/2006/relationships/tags" Target="../tags/tag704.xml"/><Relationship Id="rId29" Type="http://schemas.openxmlformats.org/officeDocument/2006/relationships/tags" Target="../tags/tag713.xml"/><Relationship Id="rId41" Type="http://schemas.openxmlformats.org/officeDocument/2006/relationships/image" Target="../media/image59.wmf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11" Type="http://schemas.openxmlformats.org/officeDocument/2006/relationships/tags" Target="../tags/tag695.xml"/><Relationship Id="rId24" Type="http://schemas.openxmlformats.org/officeDocument/2006/relationships/tags" Target="../tags/tag708.xml"/><Relationship Id="rId32" Type="http://schemas.openxmlformats.org/officeDocument/2006/relationships/tags" Target="../tags/tag716.xml"/><Relationship Id="rId37" Type="http://schemas.openxmlformats.org/officeDocument/2006/relationships/tags" Target="../tags/tag721.xml"/><Relationship Id="rId40" Type="http://schemas.openxmlformats.org/officeDocument/2006/relationships/oleObject" Target="../embeddings/oleObject8.bin"/><Relationship Id="rId5" Type="http://schemas.openxmlformats.org/officeDocument/2006/relationships/tags" Target="../tags/tag689.xml"/><Relationship Id="rId15" Type="http://schemas.openxmlformats.org/officeDocument/2006/relationships/tags" Target="../tags/tag699.xml"/><Relationship Id="rId23" Type="http://schemas.openxmlformats.org/officeDocument/2006/relationships/tags" Target="../tags/tag707.xml"/><Relationship Id="rId28" Type="http://schemas.openxmlformats.org/officeDocument/2006/relationships/tags" Target="../tags/tag712.xml"/><Relationship Id="rId36" Type="http://schemas.openxmlformats.org/officeDocument/2006/relationships/tags" Target="../tags/tag720.xml"/><Relationship Id="rId10" Type="http://schemas.openxmlformats.org/officeDocument/2006/relationships/tags" Target="../tags/tag694.xml"/><Relationship Id="rId19" Type="http://schemas.openxmlformats.org/officeDocument/2006/relationships/tags" Target="../tags/tag703.xml"/><Relationship Id="rId31" Type="http://schemas.openxmlformats.org/officeDocument/2006/relationships/tags" Target="../tags/tag715.xml"/><Relationship Id="rId4" Type="http://schemas.openxmlformats.org/officeDocument/2006/relationships/tags" Target="../tags/tag688.xml"/><Relationship Id="rId9" Type="http://schemas.openxmlformats.org/officeDocument/2006/relationships/tags" Target="../tags/tag693.xml"/><Relationship Id="rId14" Type="http://schemas.openxmlformats.org/officeDocument/2006/relationships/tags" Target="../tags/tag698.xml"/><Relationship Id="rId22" Type="http://schemas.openxmlformats.org/officeDocument/2006/relationships/tags" Target="../tags/tag706.xml"/><Relationship Id="rId27" Type="http://schemas.openxmlformats.org/officeDocument/2006/relationships/tags" Target="../tags/tag711.xml"/><Relationship Id="rId30" Type="http://schemas.openxmlformats.org/officeDocument/2006/relationships/tags" Target="../tags/tag714.xml"/><Relationship Id="rId35" Type="http://schemas.openxmlformats.org/officeDocument/2006/relationships/tags" Target="../tags/tag719.xml"/><Relationship Id="rId8" Type="http://schemas.openxmlformats.org/officeDocument/2006/relationships/tags" Target="../tags/tag692.xml"/><Relationship Id="rId3" Type="http://schemas.openxmlformats.org/officeDocument/2006/relationships/tags" Target="../tags/tag687.xml"/><Relationship Id="rId12" Type="http://schemas.openxmlformats.org/officeDocument/2006/relationships/tags" Target="../tags/tag696.xml"/><Relationship Id="rId17" Type="http://schemas.openxmlformats.org/officeDocument/2006/relationships/tags" Target="../tags/tag701.xml"/><Relationship Id="rId25" Type="http://schemas.openxmlformats.org/officeDocument/2006/relationships/tags" Target="../tags/tag709.xml"/><Relationship Id="rId33" Type="http://schemas.openxmlformats.org/officeDocument/2006/relationships/tags" Target="../tags/tag717.xml"/><Relationship Id="rId38" Type="http://schemas.openxmlformats.org/officeDocument/2006/relationships/tags" Target="../tags/tag72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730.xml"/><Relationship Id="rId13" Type="http://schemas.openxmlformats.org/officeDocument/2006/relationships/tags" Target="../tags/tag735.xml"/><Relationship Id="rId18" Type="http://schemas.openxmlformats.org/officeDocument/2006/relationships/tags" Target="../tags/tag740.xml"/><Relationship Id="rId3" Type="http://schemas.openxmlformats.org/officeDocument/2006/relationships/tags" Target="../tags/tag725.xml"/><Relationship Id="rId21" Type="http://schemas.openxmlformats.org/officeDocument/2006/relationships/tags" Target="../tags/tag743.xml"/><Relationship Id="rId7" Type="http://schemas.openxmlformats.org/officeDocument/2006/relationships/tags" Target="../tags/tag729.xml"/><Relationship Id="rId12" Type="http://schemas.openxmlformats.org/officeDocument/2006/relationships/tags" Target="../tags/tag734.xml"/><Relationship Id="rId17" Type="http://schemas.openxmlformats.org/officeDocument/2006/relationships/tags" Target="../tags/tag739.xml"/><Relationship Id="rId25" Type="http://schemas.openxmlformats.org/officeDocument/2006/relationships/slideLayout" Target="../slideLayouts/slideLayout17.xml"/><Relationship Id="rId2" Type="http://schemas.openxmlformats.org/officeDocument/2006/relationships/tags" Target="../tags/tag724.xml"/><Relationship Id="rId16" Type="http://schemas.openxmlformats.org/officeDocument/2006/relationships/tags" Target="../tags/tag738.xml"/><Relationship Id="rId20" Type="http://schemas.openxmlformats.org/officeDocument/2006/relationships/tags" Target="../tags/tag742.xml"/><Relationship Id="rId1" Type="http://schemas.openxmlformats.org/officeDocument/2006/relationships/tags" Target="../tags/tag723.xml"/><Relationship Id="rId6" Type="http://schemas.openxmlformats.org/officeDocument/2006/relationships/tags" Target="../tags/tag728.xml"/><Relationship Id="rId11" Type="http://schemas.openxmlformats.org/officeDocument/2006/relationships/tags" Target="../tags/tag733.xml"/><Relationship Id="rId24" Type="http://schemas.openxmlformats.org/officeDocument/2006/relationships/tags" Target="../tags/tag746.xml"/><Relationship Id="rId5" Type="http://schemas.openxmlformats.org/officeDocument/2006/relationships/tags" Target="../tags/tag727.xml"/><Relationship Id="rId15" Type="http://schemas.openxmlformats.org/officeDocument/2006/relationships/tags" Target="../tags/tag737.xml"/><Relationship Id="rId23" Type="http://schemas.openxmlformats.org/officeDocument/2006/relationships/tags" Target="../tags/tag745.xml"/><Relationship Id="rId10" Type="http://schemas.openxmlformats.org/officeDocument/2006/relationships/tags" Target="../tags/tag732.xml"/><Relationship Id="rId19" Type="http://schemas.openxmlformats.org/officeDocument/2006/relationships/tags" Target="../tags/tag741.xml"/><Relationship Id="rId4" Type="http://schemas.openxmlformats.org/officeDocument/2006/relationships/tags" Target="../tags/tag726.xml"/><Relationship Id="rId9" Type="http://schemas.openxmlformats.org/officeDocument/2006/relationships/tags" Target="../tags/tag731.xml"/><Relationship Id="rId14" Type="http://schemas.openxmlformats.org/officeDocument/2006/relationships/tags" Target="../tags/tag736.xml"/><Relationship Id="rId22" Type="http://schemas.openxmlformats.org/officeDocument/2006/relationships/tags" Target="../tags/tag7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5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753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755.xml"/><Relationship Id="rId4" Type="http://schemas.openxmlformats.org/officeDocument/2006/relationships/tags" Target="../tags/tag75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758.xml"/><Relationship Id="rId2" Type="http://schemas.openxmlformats.org/officeDocument/2006/relationships/tags" Target="../tags/tag757.xml"/><Relationship Id="rId1" Type="http://schemas.openxmlformats.org/officeDocument/2006/relationships/tags" Target="../tags/tag756.xml"/><Relationship Id="rId5" Type="http://schemas.openxmlformats.org/officeDocument/2006/relationships/audio" Target="../media/audio2.wav"/><Relationship Id="rId4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761.xml"/><Relationship Id="rId7" Type="http://schemas.openxmlformats.org/officeDocument/2006/relationships/tags" Target="../tags/tag765.xml"/><Relationship Id="rId2" Type="http://schemas.openxmlformats.org/officeDocument/2006/relationships/tags" Target="../tags/tag760.xml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10" Type="http://schemas.openxmlformats.org/officeDocument/2006/relationships/image" Target="../media/image60.png"/><Relationship Id="rId4" Type="http://schemas.openxmlformats.org/officeDocument/2006/relationships/tags" Target="../tags/tag762.xml"/><Relationship Id="rId9" Type="http://schemas.openxmlformats.org/officeDocument/2006/relationships/notesSlide" Target="../notesSlides/notesSlide3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773.xml"/><Relationship Id="rId3" Type="http://schemas.openxmlformats.org/officeDocument/2006/relationships/tags" Target="../tags/tag768.xml"/><Relationship Id="rId7" Type="http://schemas.openxmlformats.org/officeDocument/2006/relationships/tags" Target="../tags/tag772.xml"/><Relationship Id="rId12" Type="http://schemas.openxmlformats.org/officeDocument/2006/relationships/notesSlide" Target="../notesSlides/notesSlide40.xml"/><Relationship Id="rId2" Type="http://schemas.openxmlformats.org/officeDocument/2006/relationships/tags" Target="../tags/tag767.xml"/><Relationship Id="rId1" Type="http://schemas.openxmlformats.org/officeDocument/2006/relationships/tags" Target="../tags/tag766.xml"/><Relationship Id="rId6" Type="http://schemas.openxmlformats.org/officeDocument/2006/relationships/tags" Target="../tags/tag771.xml"/><Relationship Id="rId11" Type="http://schemas.openxmlformats.org/officeDocument/2006/relationships/slideLayout" Target="../slideLayouts/slideLayout20.xml"/><Relationship Id="rId5" Type="http://schemas.openxmlformats.org/officeDocument/2006/relationships/tags" Target="../tags/tag770.xml"/><Relationship Id="rId10" Type="http://schemas.openxmlformats.org/officeDocument/2006/relationships/tags" Target="../tags/tag775.xml"/><Relationship Id="rId4" Type="http://schemas.openxmlformats.org/officeDocument/2006/relationships/tags" Target="../tags/tag769.xml"/><Relationship Id="rId9" Type="http://schemas.openxmlformats.org/officeDocument/2006/relationships/tags" Target="../tags/tag7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tags" Target="../tags/tag776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7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782.xml"/><Relationship Id="rId7" Type="http://schemas.openxmlformats.org/officeDocument/2006/relationships/image" Target="../media/image61.emf"/><Relationship Id="rId2" Type="http://schemas.openxmlformats.org/officeDocument/2006/relationships/tags" Target="../tags/tag781.xml"/><Relationship Id="rId1" Type="http://schemas.openxmlformats.org/officeDocument/2006/relationships/tags" Target="../tags/tag780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8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786.xml"/><Relationship Id="rId7" Type="http://schemas.openxmlformats.org/officeDocument/2006/relationships/image" Target="../media/image62.png"/><Relationship Id="rId2" Type="http://schemas.openxmlformats.org/officeDocument/2006/relationships/tags" Target="../tags/tag785.xml"/><Relationship Id="rId1" Type="http://schemas.openxmlformats.org/officeDocument/2006/relationships/tags" Target="../tags/tag78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788.xml"/><Relationship Id="rId4" Type="http://schemas.openxmlformats.org/officeDocument/2006/relationships/tags" Target="../tags/tag78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791.xml"/><Relationship Id="rId2" Type="http://schemas.openxmlformats.org/officeDocument/2006/relationships/tags" Target="../tags/tag790.xml"/><Relationship Id="rId1" Type="http://schemas.openxmlformats.org/officeDocument/2006/relationships/tags" Target="../tags/tag789.x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9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800.xml"/><Relationship Id="rId3" Type="http://schemas.openxmlformats.org/officeDocument/2006/relationships/tags" Target="../tags/tag795.xml"/><Relationship Id="rId7" Type="http://schemas.openxmlformats.org/officeDocument/2006/relationships/tags" Target="../tags/tag799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9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3" Type="http://schemas.openxmlformats.org/officeDocument/2006/relationships/tags" Target="../tags/tag803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802.xml"/><Relationship Id="rId1" Type="http://schemas.openxmlformats.org/officeDocument/2006/relationships/tags" Target="../tags/tag801.xml"/><Relationship Id="rId6" Type="http://schemas.openxmlformats.org/officeDocument/2006/relationships/tags" Target="../tags/tag806.xml"/><Relationship Id="rId5" Type="http://schemas.openxmlformats.org/officeDocument/2006/relationships/tags" Target="../tags/tag805.xml"/><Relationship Id="rId10" Type="http://schemas.openxmlformats.org/officeDocument/2006/relationships/image" Target="../media/image63.emf"/><Relationship Id="rId4" Type="http://schemas.openxmlformats.org/officeDocument/2006/relationships/tags" Target="../tags/tag804.xml"/><Relationship Id="rId9" Type="http://schemas.openxmlformats.org/officeDocument/2006/relationships/oleObject" Target="../embeddings/oleObject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809.xml"/><Relationship Id="rId7" Type="http://schemas.openxmlformats.org/officeDocument/2006/relationships/tags" Target="../tags/tag813.xml"/><Relationship Id="rId2" Type="http://schemas.openxmlformats.org/officeDocument/2006/relationships/tags" Target="../tags/tag808.xml"/><Relationship Id="rId1" Type="http://schemas.openxmlformats.org/officeDocument/2006/relationships/tags" Target="../tags/tag807.xml"/><Relationship Id="rId6" Type="http://schemas.openxmlformats.org/officeDocument/2006/relationships/tags" Target="../tags/tag812.xml"/><Relationship Id="rId5" Type="http://schemas.openxmlformats.org/officeDocument/2006/relationships/tags" Target="../tags/tag811.xml"/><Relationship Id="rId10" Type="http://schemas.openxmlformats.org/officeDocument/2006/relationships/image" Target="../media/image64.emf"/><Relationship Id="rId4" Type="http://schemas.openxmlformats.org/officeDocument/2006/relationships/tags" Target="../tags/tag810.xml"/><Relationship Id="rId9" Type="http://schemas.openxmlformats.org/officeDocument/2006/relationships/oleObject" Target="../embeddings/oleObject10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81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6" Type="http://schemas.openxmlformats.org/officeDocument/2006/relationships/tags" Target="../tags/tag819.xml"/><Relationship Id="rId5" Type="http://schemas.openxmlformats.org/officeDocument/2006/relationships/tags" Target="../tags/tag818.xml"/><Relationship Id="rId4" Type="http://schemas.openxmlformats.org/officeDocument/2006/relationships/tags" Target="../tags/tag81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822.xml"/><Relationship Id="rId7" Type="http://schemas.openxmlformats.org/officeDocument/2006/relationships/oleObject" Target="../embeddings/oleObject11.bin"/><Relationship Id="rId2" Type="http://schemas.openxmlformats.org/officeDocument/2006/relationships/tags" Target="../tags/tag821.xml"/><Relationship Id="rId1" Type="http://schemas.openxmlformats.org/officeDocument/2006/relationships/tags" Target="../tags/tag8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824.xml"/><Relationship Id="rId4" Type="http://schemas.openxmlformats.org/officeDocument/2006/relationships/tags" Target="../tags/tag823.xml"/><Relationship Id="rId9" Type="http://schemas.openxmlformats.org/officeDocument/2006/relationships/oleObject" Target="../embeddings/oleObject1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82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826.xml"/><Relationship Id="rId1" Type="http://schemas.openxmlformats.org/officeDocument/2006/relationships/tags" Target="../tags/tag825.xml"/><Relationship Id="rId6" Type="http://schemas.openxmlformats.org/officeDocument/2006/relationships/tags" Target="../tags/tag830.xml"/><Relationship Id="rId5" Type="http://schemas.openxmlformats.org/officeDocument/2006/relationships/tags" Target="../tags/tag829.xml"/><Relationship Id="rId4" Type="http://schemas.openxmlformats.org/officeDocument/2006/relationships/tags" Target="../tags/tag82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838.xml"/><Relationship Id="rId3" Type="http://schemas.openxmlformats.org/officeDocument/2006/relationships/tags" Target="../tags/tag833.xml"/><Relationship Id="rId7" Type="http://schemas.openxmlformats.org/officeDocument/2006/relationships/tags" Target="../tags/tag837.xml"/><Relationship Id="rId2" Type="http://schemas.openxmlformats.org/officeDocument/2006/relationships/tags" Target="../tags/tag832.xml"/><Relationship Id="rId1" Type="http://schemas.openxmlformats.org/officeDocument/2006/relationships/tags" Target="../tags/tag831.xml"/><Relationship Id="rId6" Type="http://schemas.openxmlformats.org/officeDocument/2006/relationships/tags" Target="../tags/tag836.xml"/><Relationship Id="rId11" Type="http://schemas.openxmlformats.org/officeDocument/2006/relationships/image" Target="../media/image65.wmf"/><Relationship Id="rId5" Type="http://schemas.openxmlformats.org/officeDocument/2006/relationships/tags" Target="../tags/tag835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834.xml"/><Relationship Id="rId9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841.xml"/><Relationship Id="rId2" Type="http://schemas.openxmlformats.org/officeDocument/2006/relationships/tags" Target="../tags/tag840.xml"/><Relationship Id="rId1" Type="http://schemas.openxmlformats.org/officeDocument/2006/relationships/tags" Target="../tags/tag839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845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84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849.xml"/><Relationship Id="rId2" Type="http://schemas.openxmlformats.org/officeDocument/2006/relationships/tags" Target="../tags/tag848.xml"/><Relationship Id="rId1" Type="http://schemas.openxmlformats.org/officeDocument/2006/relationships/tags" Target="../tags/tag847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85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853.xml"/><Relationship Id="rId2" Type="http://schemas.openxmlformats.org/officeDocument/2006/relationships/tags" Target="../tags/tag852.xml"/><Relationship Id="rId1" Type="http://schemas.openxmlformats.org/officeDocument/2006/relationships/tags" Target="../tags/tag85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" Type="http://schemas.openxmlformats.org/officeDocument/2006/relationships/tags" Target="../tags/tag85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5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861.xml"/><Relationship Id="rId7" Type="http://schemas.openxmlformats.org/officeDocument/2006/relationships/tags" Target="../tags/tag865.xml"/><Relationship Id="rId2" Type="http://schemas.openxmlformats.org/officeDocument/2006/relationships/tags" Target="../tags/tag860.xml"/><Relationship Id="rId1" Type="http://schemas.openxmlformats.org/officeDocument/2006/relationships/tags" Target="../tags/tag859.xml"/><Relationship Id="rId6" Type="http://schemas.openxmlformats.org/officeDocument/2006/relationships/tags" Target="../tags/tag864.xml"/><Relationship Id="rId5" Type="http://schemas.openxmlformats.org/officeDocument/2006/relationships/tags" Target="../tags/tag863.xml"/><Relationship Id="rId10" Type="http://schemas.openxmlformats.org/officeDocument/2006/relationships/image" Target="../media/image67.png"/><Relationship Id="rId4" Type="http://schemas.openxmlformats.org/officeDocument/2006/relationships/tags" Target="../tags/tag862.xml"/><Relationship Id="rId9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868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867.xml"/><Relationship Id="rId1" Type="http://schemas.openxmlformats.org/officeDocument/2006/relationships/tags" Target="../tags/tag866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870.xml"/><Relationship Id="rId4" Type="http://schemas.openxmlformats.org/officeDocument/2006/relationships/tags" Target="../tags/tag869.xml"/><Relationship Id="rId9" Type="http://schemas.openxmlformats.org/officeDocument/2006/relationships/image" Target="../media/image68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873.xml"/><Relationship Id="rId2" Type="http://schemas.openxmlformats.org/officeDocument/2006/relationships/tags" Target="../tags/tag872.xml"/><Relationship Id="rId1" Type="http://schemas.openxmlformats.org/officeDocument/2006/relationships/tags" Target="../tags/tag87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7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882.xml"/><Relationship Id="rId13" Type="http://schemas.openxmlformats.org/officeDocument/2006/relationships/image" Target="../media/image70.jpeg"/><Relationship Id="rId3" Type="http://schemas.openxmlformats.org/officeDocument/2006/relationships/tags" Target="../tags/tag877.xml"/><Relationship Id="rId7" Type="http://schemas.openxmlformats.org/officeDocument/2006/relationships/tags" Target="../tags/tag881.xml"/><Relationship Id="rId12" Type="http://schemas.openxmlformats.org/officeDocument/2006/relationships/image" Target="../media/image69.jpeg"/><Relationship Id="rId2" Type="http://schemas.openxmlformats.org/officeDocument/2006/relationships/tags" Target="../tags/tag876.xml"/><Relationship Id="rId1" Type="http://schemas.openxmlformats.org/officeDocument/2006/relationships/tags" Target="../tags/tag875.xml"/><Relationship Id="rId6" Type="http://schemas.openxmlformats.org/officeDocument/2006/relationships/tags" Target="../tags/tag880.xml"/><Relationship Id="rId11" Type="http://schemas.openxmlformats.org/officeDocument/2006/relationships/notesSlide" Target="../notesSlides/notesSlide46.xml"/><Relationship Id="rId5" Type="http://schemas.openxmlformats.org/officeDocument/2006/relationships/tags" Target="../tags/tag879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878.xml"/><Relationship Id="rId9" Type="http://schemas.openxmlformats.org/officeDocument/2006/relationships/tags" Target="../tags/tag883.xml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87689" y="151730"/>
            <a:ext cx="3960837" cy="634082"/>
          </a:xfrm>
        </p:spPr>
        <p:txBody>
          <a:bodyPr>
            <a:normAutofit fontScale="90000"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Multi</a:t>
            </a:r>
            <a:r>
              <a:rPr lang="nb-NO" dirty="0" err="1"/>
              <a:t>plexing</a:t>
            </a:r>
            <a:r>
              <a:rPr lang="nb-NO" dirty="0"/>
              <a:t>/</a:t>
            </a:r>
            <a:br>
              <a:rPr lang="nb-NO" dirty="0"/>
            </a:br>
            <a:r>
              <a:rPr lang="nb-NO" dirty="0" err="1">
                <a:solidFill>
                  <a:srgbClr val="FF0000"/>
                </a:solidFill>
              </a:rPr>
              <a:t>de</a:t>
            </a:r>
            <a:r>
              <a:rPr lang="nb-NO" dirty="0" err="1"/>
              <a:t>multiplexing</a:t>
            </a:r>
            <a:endParaRPr lang="nb-NO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554481"/>
            <a:ext cx="7772400" cy="2536825"/>
          </a:xfrm>
        </p:spPr>
        <p:txBody>
          <a:bodyPr/>
          <a:lstStyle/>
          <a:p>
            <a:r>
              <a:rPr lang="en-US" sz="2800" dirty="0"/>
              <a:t>Segment</a:t>
            </a:r>
          </a:p>
          <a:p>
            <a:pPr lvl="1"/>
            <a:r>
              <a:rPr lang="en-US" sz="2400" dirty="0"/>
              <a:t>Data unit exchanged between the transport layers</a:t>
            </a:r>
          </a:p>
          <a:p>
            <a:pPr lvl="1"/>
            <a:r>
              <a:rPr lang="en-US" sz="2400" dirty="0"/>
              <a:t>TPDU (Transport Protocol Data Unit).</a:t>
            </a:r>
          </a:p>
          <a:p>
            <a:r>
              <a:rPr lang="en-US" sz="2800" dirty="0"/>
              <a:t>Demultiplexing</a:t>
            </a:r>
          </a:p>
          <a:p>
            <a:pPr lvl="1"/>
            <a:r>
              <a:rPr lang="en-US" dirty="0"/>
              <a:t>Deliver received segments to the correct process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063553" y="4114952"/>
            <a:ext cx="77247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7" name="Picture 5" descr="mux"/>
          <p:cNvPicPr>
            <a:picLocks noChangeAspect="1" noChangeArrowheads="1" noCrop="1"/>
          </p:cNvPicPr>
          <p:nvPr>
            <p:custDataLst>
              <p:tags r:id="rId5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248526" y="264161"/>
            <a:ext cx="3419475" cy="1571625"/>
          </a:xfrm>
          <a:prstGeom prst="rect">
            <a:avLst/>
          </a:prstGeom>
          <a:noFill/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DD3B21C-40B6-43A4-BBAE-16FB336B393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10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Multiplexing</a:t>
            </a:r>
            <a:r>
              <a:rPr lang="nb-NO" dirty="0"/>
              <a:t> &lt;port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05001" y="1066800"/>
            <a:ext cx="5432425" cy="5410200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Collects</a:t>
            </a:r>
            <a:r>
              <a:rPr lang="nb-NO" dirty="0"/>
              <a:t> data from </a:t>
            </a:r>
            <a:r>
              <a:rPr lang="nb-NO" dirty="0" err="1"/>
              <a:t>application</a:t>
            </a:r>
            <a:r>
              <a:rPr lang="nb-NO" dirty="0"/>
              <a:t> </a:t>
            </a:r>
            <a:r>
              <a:rPr lang="nb-NO" dirty="0" err="1"/>
              <a:t>processes</a:t>
            </a:r>
            <a:r>
              <a:rPr lang="nb-NO" dirty="0"/>
              <a:t> and </a:t>
            </a:r>
            <a:r>
              <a:rPr lang="nb-NO" dirty="0" err="1"/>
              <a:t>packs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header.</a:t>
            </a:r>
          </a:p>
          <a:p>
            <a:r>
              <a:rPr lang="nb-NO" dirty="0"/>
              <a:t>The header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port </a:t>
            </a:r>
            <a:r>
              <a:rPr lang="nb-NO" dirty="0" err="1">
                <a:solidFill>
                  <a:srgbClr val="FF0000"/>
                </a:solidFill>
              </a:rPr>
              <a:t>number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b="1" dirty="0"/>
              <a:t>sender</a:t>
            </a:r>
            <a:r>
              <a:rPr lang="nb-NO" dirty="0"/>
              <a:t> and </a:t>
            </a:r>
            <a:r>
              <a:rPr lang="nb-NO" b="1" dirty="0" err="1"/>
              <a:t>receiver</a:t>
            </a:r>
            <a:r>
              <a:rPr lang="nb-NO" dirty="0">
                <a:solidFill>
                  <a:srgbClr val="FF0000"/>
                </a:solidFill>
              </a:rPr>
              <a:t>.</a:t>
            </a:r>
          </a:p>
          <a:p>
            <a:r>
              <a:rPr lang="nb-NO" dirty="0"/>
              <a:t>Port </a:t>
            </a:r>
            <a:r>
              <a:rPr lang="nb-NO" dirty="0" err="1"/>
              <a:t>number</a:t>
            </a:r>
            <a:r>
              <a:rPr lang="nb-NO" dirty="0"/>
              <a:t> = </a:t>
            </a:r>
            <a:r>
              <a:rPr lang="nb-NO" b="1" dirty="0"/>
              <a:t>16 bit </a:t>
            </a:r>
            <a:r>
              <a:rPr lang="nb-NO" dirty="0" err="1"/>
              <a:t>unsigned</a:t>
            </a:r>
            <a:r>
              <a:rPr lang="nb-NO" dirty="0"/>
              <a:t> </a:t>
            </a:r>
            <a:r>
              <a:rPr lang="nb-NO" b="1" dirty="0" err="1"/>
              <a:t>integer</a:t>
            </a:r>
            <a:r>
              <a:rPr lang="nb-NO" dirty="0"/>
              <a:t> </a:t>
            </a:r>
          </a:p>
          <a:p>
            <a:r>
              <a:rPr lang="nb-NO" dirty="0"/>
              <a:t>The ports </a:t>
            </a:r>
            <a:r>
              <a:rPr lang="nb-NO" b="1" dirty="0">
                <a:solidFill>
                  <a:srgbClr val="FF0000"/>
                </a:solidFill>
              </a:rPr>
              <a:t>0-1023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«</a:t>
            </a:r>
            <a:r>
              <a:rPr lang="nb-NO" b="1" dirty="0" err="1">
                <a:solidFill>
                  <a:srgbClr val="FF0000"/>
                </a:solidFill>
              </a:rPr>
              <a:t>well</a:t>
            </a:r>
            <a:r>
              <a:rPr lang="nb-NO" b="1" dirty="0">
                <a:solidFill>
                  <a:srgbClr val="FF0000"/>
                </a:solidFill>
              </a:rPr>
              <a:t> </a:t>
            </a:r>
            <a:r>
              <a:rPr lang="nb-NO" b="1" dirty="0" err="1">
                <a:solidFill>
                  <a:srgbClr val="FF0000"/>
                </a:solidFill>
              </a:rPr>
              <a:t>known</a:t>
            </a:r>
            <a:r>
              <a:rPr lang="nb-NO" dirty="0"/>
              <a:t>» (RFC 1700)</a:t>
            </a:r>
          </a:p>
          <a:p>
            <a:pPr lvl="2"/>
            <a:r>
              <a:rPr lang="nb-NO" dirty="0" err="1"/>
              <a:t>Secure</a:t>
            </a:r>
            <a:r>
              <a:rPr lang="nb-NO" dirty="0"/>
              <a:t> Shell: port </a:t>
            </a:r>
            <a:r>
              <a:rPr lang="nb-NO" dirty="0">
                <a:solidFill>
                  <a:srgbClr val="FF0000"/>
                </a:solidFill>
              </a:rPr>
              <a:t>22</a:t>
            </a:r>
          </a:p>
          <a:p>
            <a:pPr lvl="2"/>
            <a:r>
              <a:rPr lang="nb-NO" dirty="0"/>
              <a:t>SMTP: port </a:t>
            </a:r>
            <a:r>
              <a:rPr lang="nb-NO" dirty="0">
                <a:solidFill>
                  <a:srgbClr val="FF0000"/>
                </a:solidFill>
              </a:rPr>
              <a:t>25</a:t>
            </a:r>
          </a:p>
          <a:p>
            <a:pPr lvl="2"/>
            <a:r>
              <a:rPr lang="nb-NO" dirty="0"/>
              <a:t>DNS: port </a:t>
            </a:r>
            <a:r>
              <a:rPr lang="nb-NO" dirty="0">
                <a:solidFill>
                  <a:srgbClr val="FF0000"/>
                </a:solidFill>
              </a:rPr>
              <a:t>53</a:t>
            </a:r>
          </a:p>
          <a:p>
            <a:pPr lvl="2"/>
            <a:r>
              <a:rPr lang="nb-NO" dirty="0"/>
              <a:t>HTTP: port </a:t>
            </a:r>
            <a:r>
              <a:rPr lang="nb-NO" dirty="0">
                <a:solidFill>
                  <a:srgbClr val="FF0000"/>
                </a:solidFill>
              </a:rPr>
              <a:t>80</a:t>
            </a:r>
          </a:p>
          <a:p>
            <a:pPr lvl="2"/>
            <a:r>
              <a:rPr lang="nb-NO" dirty="0"/>
              <a:t>HTTP over TLS/SSL: port </a:t>
            </a:r>
            <a:r>
              <a:rPr lang="nb-NO" dirty="0">
                <a:solidFill>
                  <a:srgbClr val="FF0000"/>
                </a:solidFill>
              </a:rPr>
              <a:t>443</a:t>
            </a:r>
          </a:p>
          <a:p>
            <a:r>
              <a:rPr lang="nb-NO" dirty="0" err="1"/>
              <a:t>Other</a:t>
            </a:r>
            <a:r>
              <a:rPr lang="nb-NO" dirty="0"/>
              <a:t> ports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divided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:</a:t>
            </a:r>
          </a:p>
          <a:p>
            <a:pPr lvl="1"/>
            <a:r>
              <a:rPr lang="nb-NO" b="1" dirty="0" err="1">
                <a:solidFill>
                  <a:srgbClr val="FF0000"/>
                </a:solidFill>
              </a:rPr>
              <a:t>Registered</a:t>
            </a:r>
            <a:r>
              <a:rPr lang="nb-NO" b="1" dirty="0">
                <a:solidFill>
                  <a:srgbClr val="FF0000"/>
                </a:solidFill>
              </a:rPr>
              <a:t>:</a:t>
            </a:r>
          </a:p>
          <a:p>
            <a:pPr lvl="2"/>
            <a:r>
              <a:rPr lang="nb-NO" dirty="0"/>
              <a:t>1024-49151 (0x0400-0xBFFF)</a:t>
            </a:r>
          </a:p>
          <a:p>
            <a:pPr lvl="2"/>
            <a:r>
              <a:rPr lang="nb-NO" dirty="0" err="1"/>
              <a:t>Can</a:t>
            </a:r>
            <a:r>
              <a:rPr lang="nb-NO" dirty="0"/>
              <a:t> be used for </a:t>
            </a:r>
            <a:r>
              <a:rPr lang="nb-NO" dirty="0" err="1"/>
              <a:t>other</a:t>
            </a:r>
            <a:r>
              <a:rPr lang="nb-NO" dirty="0"/>
              <a:t> purposes as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b="1" dirty="0"/>
              <a:t>is </a:t>
            </a:r>
            <a:r>
              <a:rPr lang="nb-NO" b="1" dirty="0" err="1"/>
              <a:t>registered</a:t>
            </a:r>
            <a:r>
              <a:rPr lang="nb-NO" b="1" dirty="0"/>
              <a:t> </a:t>
            </a:r>
            <a:r>
              <a:rPr lang="nb-NO" dirty="0"/>
              <a:t>for a service </a:t>
            </a:r>
            <a:r>
              <a:rPr lang="nb-NO" dirty="0" err="1"/>
              <a:t>with</a:t>
            </a:r>
            <a:r>
              <a:rPr lang="nb-NO" dirty="0"/>
              <a:t> IANA.</a:t>
            </a:r>
          </a:p>
          <a:p>
            <a:pPr lvl="1"/>
            <a:r>
              <a:rPr lang="nb-NO" b="1" dirty="0">
                <a:solidFill>
                  <a:srgbClr val="FF0000"/>
                </a:solidFill>
              </a:rPr>
              <a:t>Private / </a:t>
            </a:r>
            <a:r>
              <a:rPr lang="nb-NO" b="1" dirty="0" err="1">
                <a:solidFill>
                  <a:srgbClr val="FF0000"/>
                </a:solidFill>
              </a:rPr>
              <a:t>Dynamic</a:t>
            </a:r>
            <a:r>
              <a:rPr lang="nb-NO" b="1" dirty="0">
                <a:solidFill>
                  <a:srgbClr val="FF0000"/>
                </a:solidFill>
              </a:rPr>
              <a:t>:</a:t>
            </a:r>
            <a:endParaRPr lang="nb-NO" dirty="0"/>
          </a:p>
          <a:p>
            <a:pPr lvl="2"/>
            <a:r>
              <a:rPr lang="nb-NO" dirty="0"/>
              <a:t>49152-65535 (0xC000-0xFFFF)</a:t>
            </a:r>
          </a:p>
          <a:p>
            <a:pPr lvl="2"/>
            <a:endParaRPr lang="nb-NO" dirty="0"/>
          </a:p>
          <a:p>
            <a:pPr lvl="2"/>
            <a:endParaRPr lang="nb-NO" dirty="0"/>
          </a:p>
        </p:txBody>
      </p:sp>
      <p:pic>
        <p:nvPicPr>
          <p:cNvPr id="14746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535863" y="981076"/>
            <a:ext cx="2819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46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54925" y="2732089"/>
            <a:ext cx="2592388" cy="1800225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DC5A57-0887-423B-B304-B25A12D6816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11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  <p:bldP spid="147459" grpId="0" uiExpand="1" build="p"/>
      <p:bldP spid="147459" grpId="1" uiExpand="1" build="p"/>
      <p:bldP spid="1474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Transport </a:t>
            </a:r>
            <a:r>
              <a:rPr lang="nb-NO" dirty="0" err="1"/>
              <a:t>layer</a:t>
            </a:r>
            <a:r>
              <a:rPr lang="nb-NO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The first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solved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transport </a:t>
            </a:r>
            <a:r>
              <a:rPr lang="nb-NO" dirty="0" err="1"/>
              <a:t>layer</a:t>
            </a:r>
            <a:r>
              <a:rPr lang="nb-NO" dirty="0"/>
              <a:t> is </a:t>
            </a:r>
            <a:r>
              <a:rPr lang="nb-NO" dirty="0" err="1"/>
              <a:t>thus</a:t>
            </a:r>
            <a:r>
              <a:rPr lang="nb-NO" dirty="0"/>
              <a:t> to </a:t>
            </a:r>
            <a:r>
              <a:rPr lang="nb-NO" dirty="0" err="1"/>
              <a:t>multiplex</a:t>
            </a:r>
            <a:r>
              <a:rPr lang="nb-NO" dirty="0"/>
              <a:t> / </a:t>
            </a:r>
            <a:r>
              <a:rPr lang="nb-NO" dirty="0" err="1"/>
              <a:t>demultiplex</a:t>
            </a:r>
            <a:r>
              <a:rPr lang="nb-NO" dirty="0"/>
              <a:t> from / to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processes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(</a:t>
            </a:r>
            <a:r>
              <a:rPr lang="nb-NO" dirty="0" err="1"/>
              <a:t>Internet</a:t>
            </a:r>
            <a:r>
              <a:rPr lang="nb-NO" dirty="0"/>
              <a:t>)!</a:t>
            </a:r>
          </a:p>
          <a:p>
            <a:endParaRPr lang="nb-NO" dirty="0"/>
          </a:p>
          <a:p>
            <a:r>
              <a:rPr lang="nb-NO" dirty="0"/>
              <a:t>Port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acts</a:t>
            </a:r>
            <a:r>
              <a:rPr lang="nb-NO" dirty="0"/>
              <a:t> as </a:t>
            </a:r>
            <a:r>
              <a:rPr lang="nb-NO" b="1" dirty="0"/>
              <a:t>ID </a:t>
            </a:r>
            <a:r>
              <a:rPr lang="nb-NO" b="1" dirty="0" err="1"/>
              <a:t>number</a:t>
            </a:r>
            <a:r>
              <a:rPr lang="nb-NO" b="1" dirty="0"/>
              <a:t> </a:t>
            </a:r>
            <a:r>
              <a:rPr lang="nb-NO" dirty="0"/>
              <a:t>for </a:t>
            </a:r>
            <a:r>
              <a:rPr lang="nb-NO" dirty="0" err="1"/>
              <a:t>local</a:t>
            </a:r>
            <a:r>
              <a:rPr lang="nb-NO" dirty="0"/>
              <a:t> and </a:t>
            </a:r>
            <a:r>
              <a:rPr lang="nb-NO" dirty="0" err="1"/>
              <a:t>contacted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6CEC7-02CE-4AD6-828A-ADB85293E65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91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 rot="20797018">
            <a:off x="1071040" y="76905"/>
            <a:ext cx="9037637" cy="1362076"/>
          </a:xfrm>
        </p:spPr>
        <p:txBody>
          <a:bodyPr>
            <a:normAutofit fontScale="90000"/>
          </a:bodyPr>
          <a:lstStyle/>
          <a:p>
            <a:r>
              <a:rPr lang="nb-NO" sz="16700" dirty="0">
                <a:solidFill>
                  <a:schemeClr val="bg1"/>
                </a:solidFill>
              </a:rPr>
              <a:t>U</a:t>
            </a:r>
            <a:r>
              <a:rPr lang="nb-NO" sz="3600" dirty="0">
                <a:solidFill>
                  <a:schemeClr val="bg1"/>
                </a:solidFill>
              </a:rPr>
              <a:t>ser</a:t>
            </a:r>
            <a:br>
              <a:rPr lang="nb-NO" sz="3600" dirty="0">
                <a:solidFill>
                  <a:schemeClr val="bg1"/>
                </a:solidFill>
              </a:rPr>
            </a:br>
            <a:r>
              <a:rPr lang="nb-NO" dirty="0">
                <a:solidFill>
                  <a:schemeClr val="bg1"/>
                </a:solidFill>
              </a:rPr>
              <a:t>			</a:t>
            </a:r>
            <a:r>
              <a:rPr lang="nb-NO" sz="16700" dirty="0">
                <a:solidFill>
                  <a:schemeClr val="bg1"/>
                </a:solidFill>
              </a:rPr>
              <a:t>D</a:t>
            </a:r>
            <a:r>
              <a:rPr lang="nb-NO" sz="3600" dirty="0">
                <a:solidFill>
                  <a:schemeClr val="bg1"/>
                </a:solidFill>
              </a:rPr>
              <a:t>atagram</a:t>
            </a:r>
            <a:r>
              <a:rPr lang="nb-NO" dirty="0">
                <a:solidFill>
                  <a:schemeClr val="bg1"/>
                </a:solidFill>
              </a:rPr>
              <a:t> 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dirty="0">
                <a:solidFill>
                  <a:schemeClr val="bg1"/>
                </a:solidFill>
              </a:rPr>
              <a:t>						</a:t>
            </a:r>
            <a:r>
              <a:rPr lang="nb-NO" sz="16700" dirty="0" err="1">
                <a:solidFill>
                  <a:schemeClr val="bg1"/>
                </a:solidFill>
              </a:rPr>
              <a:t>P</a:t>
            </a:r>
            <a:r>
              <a:rPr lang="nb-NO" sz="3600" dirty="0" err="1">
                <a:solidFill>
                  <a:schemeClr val="bg1"/>
                </a:solidFill>
              </a:rPr>
              <a:t>rotocol</a:t>
            </a:r>
            <a:endParaRPr lang="nb-NO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0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UDP (User Datagram </a:t>
            </a:r>
            <a:r>
              <a:rPr lang="nb-NO" dirty="0" err="1"/>
              <a:t>Protocol</a:t>
            </a:r>
            <a:r>
              <a:rPr lang="nb-NO" dirty="0"/>
              <a:t>)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74826" y="1052514"/>
            <a:ext cx="7705725" cy="540082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Very simple Internet transport layer protocol</a:t>
            </a:r>
          </a:p>
          <a:p>
            <a:pPr lvl="1"/>
            <a:r>
              <a:rPr lang="en-US" sz="2400" dirty="0"/>
              <a:t>Segments may be </a:t>
            </a:r>
            <a:r>
              <a:rPr lang="en-US" sz="2400" dirty="0">
                <a:solidFill>
                  <a:srgbClr val="FF0000"/>
                </a:solidFill>
              </a:rPr>
              <a:t>lost</a:t>
            </a:r>
          </a:p>
          <a:p>
            <a:pPr lvl="1"/>
            <a:r>
              <a:rPr lang="en-US" sz="2400" dirty="0"/>
              <a:t>Segments can be delivered in the </a:t>
            </a:r>
            <a:r>
              <a:rPr lang="en-US" sz="2400" dirty="0">
                <a:solidFill>
                  <a:srgbClr val="FF0000"/>
                </a:solidFill>
              </a:rPr>
              <a:t>wrong order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Do not handshake </a:t>
            </a:r>
            <a:r>
              <a:rPr lang="en-US" sz="2400" dirty="0"/>
              <a:t>between sender and receiver.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Why UDP?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No </a:t>
            </a:r>
            <a:r>
              <a:rPr lang="en-US" sz="2400" dirty="0"/>
              <a:t>connection</a:t>
            </a:r>
            <a:r>
              <a:rPr lang="en-US" sz="2400" dirty="0">
                <a:solidFill>
                  <a:srgbClr val="FF0000"/>
                </a:solidFill>
              </a:rPr>
              <a:t> established </a:t>
            </a:r>
            <a:r>
              <a:rPr lang="en-US" sz="2400" dirty="0"/>
              <a:t>no delay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Does not </a:t>
            </a:r>
            <a:r>
              <a:rPr lang="en-US" sz="2400" dirty="0"/>
              <a:t>set up a</a:t>
            </a:r>
            <a:r>
              <a:rPr lang="en-US" sz="2400" dirty="0">
                <a:solidFill>
                  <a:srgbClr val="FF0000"/>
                </a:solidFill>
              </a:rPr>
              <a:t> common state </a:t>
            </a:r>
            <a:r>
              <a:rPr lang="en-US" sz="2400" dirty="0"/>
              <a:t>for sender and receiver</a:t>
            </a:r>
          </a:p>
          <a:p>
            <a:pPr lvl="1"/>
            <a:r>
              <a:rPr lang="en-US" sz="2400" dirty="0"/>
              <a:t>Small segment head</a:t>
            </a:r>
          </a:p>
          <a:p>
            <a:pPr lvl="1"/>
            <a:r>
              <a:rPr lang="en-US" sz="2400" dirty="0"/>
              <a:t>No traffic jam control.</a:t>
            </a:r>
          </a:p>
          <a:p>
            <a:pPr lvl="1"/>
            <a:r>
              <a:rPr lang="en-US" sz="2400" dirty="0"/>
              <a:t>Enables </a:t>
            </a:r>
            <a:r>
              <a:rPr lang="en-US" sz="2400" dirty="0">
                <a:solidFill>
                  <a:srgbClr val="FF0000"/>
                </a:solidFill>
              </a:rPr>
              <a:t>broadcasting</a:t>
            </a:r>
          </a:p>
          <a:p>
            <a:pPr lvl="1"/>
            <a:r>
              <a:rPr lang="en-US" sz="2400" dirty="0"/>
              <a:t>Should you need reliability,</a:t>
            </a:r>
          </a:p>
          <a:p>
            <a:pPr lvl="2"/>
            <a:r>
              <a:rPr lang="en-US" sz="2000" dirty="0"/>
              <a:t>you can add it to the </a:t>
            </a:r>
            <a:r>
              <a:rPr lang="en-US" sz="2200" dirty="0"/>
              <a:t>program at  the application layer level</a:t>
            </a:r>
          </a:p>
        </p:txBody>
      </p:sp>
      <p:sp>
        <p:nvSpPr>
          <p:cNvPr id="149508" name="WordArt 4"/>
          <p:cNvSpPr>
            <a:spLocks noChangeArrowheads="1" noChangeShapeType="1" noTextEdit="1"/>
          </p:cNvSpPr>
          <p:nvPr>
            <p:custDataLst>
              <p:tags r:id="rId4"/>
            </p:custDataLst>
          </p:nvPr>
        </p:nvSpPr>
        <p:spPr bwMode="auto">
          <a:xfrm>
            <a:off x="7812451" y="4076699"/>
            <a:ext cx="4140200" cy="1728787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76472"/>
              </a:avLst>
            </a:prstTxWarp>
            <a:scene3d>
              <a:camera prst="legacyPerspectiveFront">
                <a:rot lat="19799999" lon="19439998" rev="0"/>
              </a:camera>
              <a:lightRig rig="legacyNormal2" dir="t"/>
            </a:scene3d>
            <a:sp3d extrusionH="354000" prstMaterial="legacyMatte">
              <a:extrusionClr>
                <a:srgbClr val="939676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put the pedal to the metal</a:t>
            </a:r>
            <a:endParaRPr lang="nb-NO" sz="3600" kern="10" dirty="0">
              <a:ln w="9525">
                <a:round/>
                <a:headEnd/>
                <a:tailEnd/>
              </a:ln>
              <a:gradFill rotWithShape="0">
                <a:gsLst>
                  <a:gs pos="0">
                    <a:srgbClr val="707070"/>
                  </a:gs>
                  <a:gs pos="50000">
                    <a:srgbClr val="FFFFFF"/>
                  </a:gs>
                  <a:gs pos="100000">
                    <a:srgbClr val="707070"/>
                  </a:gs>
                </a:gsLst>
                <a:lin ang="2700000" scaled="1"/>
              </a:gradFill>
              <a:latin typeface="Impact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5EFCB81-8B4D-42BF-8C1E-883F3F44074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14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uiExpand="1" build="p"/>
      <p:bldP spid="1495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/>
              <a:t>UDP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28800" y="990600"/>
            <a:ext cx="4527550" cy="5410200"/>
          </a:xfrm>
        </p:spPr>
        <p:txBody>
          <a:bodyPr>
            <a:normAutofit/>
          </a:bodyPr>
          <a:lstStyle/>
          <a:p>
            <a:r>
              <a:rPr lang="en-US" dirty="0"/>
              <a:t>Often used in connection with multimedia where the human brain can correct the errors</a:t>
            </a:r>
          </a:p>
          <a:p>
            <a:r>
              <a:rPr lang="en-US" dirty="0"/>
              <a:t>Other uses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SNMP</a:t>
            </a:r>
          </a:p>
          <a:p>
            <a:pPr lvl="1"/>
            <a:r>
              <a:rPr lang="en-US" dirty="0"/>
              <a:t>The receiver's application can provide error handling</a:t>
            </a:r>
          </a:p>
        </p:txBody>
      </p:sp>
      <p:pic>
        <p:nvPicPr>
          <p:cNvPr id="150533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6573838" y="1179514"/>
            <a:ext cx="4094162" cy="501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053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967663" y="2708275"/>
            <a:ext cx="2500312" cy="277653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8C25948-92B3-4597-9EB4-A9A9C59EFB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15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  <p:bldP spid="1505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hał R. Przybyłek">
            <a:extLst>
              <a:ext uri="{FF2B5EF4-FFF2-40B4-BE49-F238E27FC236}">
                <a16:creationId xmlns:a16="http://schemas.microsoft.com/office/drawing/2014/main" id="{6816DFDA-AF54-C101-9C01-2C7E82EF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857" y="514854"/>
            <a:ext cx="7832785" cy="58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6889173" y="2636912"/>
            <a:ext cx="5302827" cy="2849488"/>
          </a:xfrm>
        </p:spPr>
        <p:txBody>
          <a:bodyPr>
            <a:normAutofit fontScale="90000"/>
          </a:bodyPr>
          <a:lstStyle/>
          <a:p>
            <a:r>
              <a:rPr lang="nb-NO" i="1" dirty="0">
                <a:solidFill>
                  <a:schemeClr val="bg1"/>
                </a:solidFill>
              </a:rPr>
              <a:t>See </a:t>
            </a:r>
            <a:r>
              <a:rPr lang="nb-NO" i="1" dirty="0" err="1">
                <a:solidFill>
                  <a:schemeClr val="bg1"/>
                </a:solidFill>
              </a:rPr>
              <a:t>the</a:t>
            </a:r>
            <a:r>
              <a:rPr lang="nb-NO" i="1" dirty="0">
                <a:solidFill>
                  <a:schemeClr val="bg1"/>
                </a:solidFill>
              </a:rPr>
              <a:t> «</a:t>
            </a:r>
            <a:r>
              <a:rPr lang="nb-NO" i="1" dirty="0" err="1">
                <a:solidFill>
                  <a:schemeClr val="bg1"/>
                </a:solidFill>
              </a:rPr>
              <a:t>theory</a:t>
            </a:r>
            <a:r>
              <a:rPr lang="nb-NO" i="1" dirty="0">
                <a:solidFill>
                  <a:schemeClr val="bg1"/>
                </a:solidFill>
              </a:rPr>
              <a:t>» </a:t>
            </a:r>
            <a:r>
              <a:rPr lang="nb-NO" i="1" dirty="0" err="1">
                <a:solidFill>
                  <a:schemeClr val="bg1"/>
                </a:solidFill>
              </a:rPr>
              <a:t>behind</a:t>
            </a:r>
            <a:r>
              <a:rPr lang="nb-NO" i="1" dirty="0">
                <a:solidFill>
                  <a:schemeClr val="bg1"/>
                </a:solidFill>
              </a:rPr>
              <a:t> TCP / IP at </a:t>
            </a:r>
            <a:r>
              <a:rPr lang="nb-NO" i="1" dirty="0" err="1">
                <a:solidFill>
                  <a:schemeClr val="bg1"/>
                </a:solidFill>
              </a:rPr>
              <a:t>the</a:t>
            </a:r>
            <a:r>
              <a:rPr lang="nb-NO" i="1" dirty="0">
                <a:solidFill>
                  <a:schemeClr val="bg1"/>
                </a:solidFill>
              </a:rPr>
              <a:t> end </a:t>
            </a:r>
            <a:r>
              <a:rPr lang="nb-NO" i="1" dirty="0" err="1">
                <a:solidFill>
                  <a:schemeClr val="bg1"/>
                </a:solidFill>
              </a:rPr>
              <a:t>of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the</a:t>
            </a:r>
            <a:r>
              <a:rPr lang="nb-NO" i="1" dirty="0">
                <a:solidFill>
                  <a:schemeClr val="bg1"/>
                </a:solidFill>
              </a:rPr>
              <a:t> slide </a:t>
            </a:r>
            <a:r>
              <a:rPr lang="nb-NO" i="1" dirty="0" err="1">
                <a:solidFill>
                  <a:schemeClr val="bg1"/>
                </a:solidFill>
              </a:rPr>
              <a:t>deck</a:t>
            </a:r>
            <a:r>
              <a:rPr lang="nb-NO" i="1" dirty="0">
                <a:solidFill>
                  <a:schemeClr val="bg1"/>
                </a:solidFill>
              </a:rPr>
              <a:t> for </a:t>
            </a:r>
            <a:r>
              <a:rPr lang="nb-NO" i="1" dirty="0" err="1">
                <a:solidFill>
                  <a:schemeClr val="bg1"/>
                </a:solidFill>
              </a:rPr>
              <a:t>those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who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are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interested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br>
              <a:rPr lang="nb-NO" i="1" dirty="0">
                <a:solidFill>
                  <a:schemeClr val="bg1"/>
                </a:solidFill>
              </a:rPr>
            </a:br>
            <a:br>
              <a:rPr lang="nb-NO" i="1" dirty="0">
                <a:solidFill>
                  <a:schemeClr val="bg1"/>
                </a:solidFill>
              </a:rPr>
            </a:br>
            <a:r>
              <a:rPr lang="nb-NO" i="1" dirty="0">
                <a:solidFill>
                  <a:schemeClr val="bg1"/>
                </a:solidFill>
              </a:rPr>
              <a:t>Here </a:t>
            </a:r>
            <a:r>
              <a:rPr lang="nb-NO" i="1" dirty="0" err="1">
                <a:solidFill>
                  <a:schemeClr val="bg1"/>
                </a:solidFill>
              </a:rPr>
              <a:t>we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will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focus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on</a:t>
            </a:r>
            <a:r>
              <a:rPr lang="nb-NO" i="1" dirty="0">
                <a:solidFill>
                  <a:schemeClr val="bg1"/>
                </a:solidFill>
              </a:rPr>
              <a:t> </a:t>
            </a:r>
            <a:r>
              <a:rPr lang="nb-NO" i="1" dirty="0" err="1">
                <a:solidFill>
                  <a:schemeClr val="bg1"/>
                </a:solidFill>
              </a:rPr>
              <a:t>how</a:t>
            </a:r>
            <a:r>
              <a:rPr lang="nb-NO" i="1" dirty="0">
                <a:solidFill>
                  <a:schemeClr val="bg1"/>
                </a:solidFill>
              </a:rPr>
              <a:t> TCP </a:t>
            </a:r>
            <a:r>
              <a:rPr lang="nb-NO" i="1" dirty="0" err="1">
                <a:solidFill>
                  <a:schemeClr val="bg1"/>
                </a:solidFill>
              </a:rPr>
              <a:t>works</a:t>
            </a:r>
            <a:r>
              <a:rPr lang="nb-NO" i="1" dirty="0">
                <a:solidFill>
                  <a:schemeClr val="bg1"/>
                </a:solidFill>
              </a:rPr>
              <a:t> in </a:t>
            </a:r>
            <a:r>
              <a:rPr lang="nb-NO" i="1" dirty="0" err="1">
                <a:solidFill>
                  <a:schemeClr val="bg1"/>
                </a:solidFill>
              </a:rPr>
              <a:t>practice</a:t>
            </a:r>
            <a:endParaRPr lang="nb-NO" i="1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358738" y="4221088"/>
            <a:ext cx="878497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nb-NO" sz="13800" dirty="0" err="1">
                <a:solidFill>
                  <a:schemeClr val="bg1"/>
                </a:solidFill>
              </a:rPr>
              <a:t>T</a:t>
            </a:r>
            <a:r>
              <a:rPr lang="nb-NO" sz="3600" dirty="0" err="1">
                <a:solidFill>
                  <a:schemeClr val="bg1"/>
                </a:solidFill>
              </a:rPr>
              <a:t>ransmission</a:t>
            </a:r>
            <a:r>
              <a:rPr lang="nb-NO" sz="4800" dirty="0">
                <a:solidFill>
                  <a:schemeClr val="bg1"/>
                </a:solidFill>
              </a:rPr>
              <a:t> </a:t>
            </a:r>
            <a:br>
              <a:rPr lang="nb-NO" sz="4800" dirty="0">
                <a:solidFill>
                  <a:schemeClr val="bg1"/>
                </a:solidFill>
              </a:rPr>
            </a:br>
            <a:r>
              <a:rPr lang="nb-NO" sz="4800" dirty="0">
                <a:solidFill>
                  <a:schemeClr val="bg1"/>
                </a:solidFill>
              </a:rPr>
              <a:t>			</a:t>
            </a:r>
            <a:r>
              <a:rPr lang="nb-NO" sz="13800" dirty="0">
                <a:solidFill>
                  <a:schemeClr val="bg1"/>
                </a:solidFill>
              </a:rPr>
              <a:t>C</a:t>
            </a:r>
            <a:r>
              <a:rPr lang="nb-NO" sz="2800" dirty="0">
                <a:solidFill>
                  <a:schemeClr val="bg1"/>
                </a:solidFill>
              </a:rPr>
              <a:t>ontrol</a:t>
            </a:r>
            <a:r>
              <a:rPr lang="nb-NO" sz="4800" dirty="0">
                <a:solidFill>
                  <a:schemeClr val="bg1"/>
                </a:solidFill>
              </a:rPr>
              <a:t> </a:t>
            </a:r>
            <a:br>
              <a:rPr lang="nb-NO" sz="4800" dirty="0">
                <a:solidFill>
                  <a:schemeClr val="bg1"/>
                </a:solidFill>
              </a:rPr>
            </a:br>
            <a:r>
              <a:rPr lang="nb-NO" sz="4800" dirty="0">
                <a:solidFill>
                  <a:schemeClr val="bg1"/>
                </a:solidFill>
              </a:rPr>
              <a:t>							</a:t>
            </a:r>
            <a:r>
              <a:rPr lang="nb-NO" sz="13800" dirty="0" err="1">
                <a:solidFill>
                  <a:schemeClr val="bg1"/>
                </a:solidFill>
              </a:rPr>
              <a:t>P</a:t>
            </a:r>
            <a:r>
              <a:rPr lang="nb-NO" sz="3600" dirty="0" err="1">
                <a:solidFill>
                  <a:schemeClr val="bg1"/>
                </a:solidFill>
              </a:rPr>
              <a:t>rotocol</a:t>
            </a:r>
            <a:br>
              <a:rPr lang="nb-NO" sz="3600" dirty="0">
                <a:solidFill>
                  <a:schemeClr val="bg1"/>
                </a:solidFill>
              </a:rPr>
            </a:br>
            <a:br>
              <a:rPr lang="nb-NO" sz="4800" dirty="0">
                <a:solidFill>
                  <a:schemeClr val="bg1"/>
                </a:solidFill>
              </a:rPr>
            </a:br>
            <a:br>
              <a:rPr lang="nb-NO" sz="4800" dirty="0">
                <a:solidFill>
                  <a:schemeClr val="bg1"/>
                </a:solidFill>
              </a:rPr>
            </a:br>
            <a:endParaRPr lang="nb-NO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35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52054" y="4999516"/>
            <a:ext cx="6860218" cy="173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2351584" y="152400"/>
            <a:ext cx="8316416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nb-NO" dirty="0"/>
              <a:t>TCP (</a:t>
            </a:r>
            <a:r>
              <a:rPr lang="nb-NO" sz="4000" dirty="0" err="1"/>
              <a:t>Transmission</a:t>
            </a:r>
            <a:r>
              <a:rPr lang="nb-NO" sz="4000" dirty="0"/>
              <a:t> Control </a:t>
            </a:r>
            <a:r>
              <a:rPr lang="nb-NO" sz="4000" dirty="0" err="1"/>
              <a:t>Protocol</a:t>
            </a:r>
            <a:r>
              <a:rPr lang="nb-NO" dirty="0"/>
              <a:t>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1828800" y="990601"/>
            <a:ext cx="9562454" cy="397923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Point to point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One sender, one receiver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Reliable</a:t>
            </a:r>
            <a:r>
              <a:rPr lang="en-US" sz="2800" dirty="0"/>
              <a:t>, arranged </a:t>
            </a:r>
            <a:r>
              <a:rPr lang="en-US" sz="2800" dirty="0">
                <a:solidFill>
                  <a:srgbClr val="0070C0"/>
                </a:solidFill>
              </a:rPr>
              <a:t>byte-stream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Pipeline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Flow and congestion control determines window size.</a:t>
            </a:r>
          </a:p>
          <a:p>
            <a:r>
              <a:rPr lang="en-US" sz="2800" dirty="0"/>
              <a:t>Sender and receiver buffer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Full </a:t>
            </a:r>
            <a:r>
              <a:rPr lang="en-US" sz="2800" dirty="0">
                <a:solidFill>
                  <a:schemeClr val="accent2"/>
                </a:solidFill>
              </a:rPr>
              <a:t>duplex</a:t>
            </a:r>
            <a:r>
              <a:rPr lang="en-US" sz="2800" dirty="0"/>
              <a:t> data</a:t>
            </a:r>
          </a:p>
          <a:p>
            <a:pPr lvl="1"/>
            <a:r>
              <a:rPr lang="en-US" sz="2400" dirty="0"/>
              <a:t>Both can send and receive at the same time.</a:t>
            </a:r>
          </a:p>
          <a:p>
            <a:r>
              <a:rPr lang="en-US" sz="2800" dirty="0"/>
              <a:t>Connection-oriented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Handshake</a:t>
            </a:r>
            <a:r>
              <a:rPr lang="en-US" sz="2400" dirty="0"/>
              <a:t> before data transfer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Flow control</a:t>
            </a:r>
          </a:p>
          <a:p>
            <a:pPr lvl="1"/>
            <a:r>
              <a:rPr lang="en-US" dirty="0"/>
              <a:t>The sender does not drown the recipient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7C00542-69B6-4EA4-AE34-11AAF0A90CB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6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 header </a:t>
            </a:r>
            <a:r>
              <a:rPr lang="nb-NO" dirty="0" err="1"/>
              <a:t>structure</a:t>
            </a:r>
            <a:endParaRPr lang="nb-NO" dirty="0"/>
          </a:p>
        </p:txBody>
      </p:sp>
      <p:sp>
        <p:nvSpPr>
          <p:cNvPr id="57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1188" y="1512889"/>
            <a:ext cx="3951288" cy="4824413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5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5463" y="1628777"/>
            <a:ext cx="3951288" cy="4805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 sz="2400">
              <a:latin typeface="Times New Roman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16425" y="1593851"/>
            <a:ext cx="16930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sender port #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0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2713" y="1598613"/>
            <a:ext cx="19223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Receiver port #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1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4338639" y="2003427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2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4332288" y="2382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3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6278563" y="1628777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4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30889" y="1103313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32 bit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65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821489" y="1344614"/>
            <a:ext cx="14271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6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rot="10800000">
            <a:off x="4313238" y="1355726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7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314950" y="4573589"/>
            <a:ext cx="20233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application</a:t>
            </a:r>
          </a:p>
          <a:p>
            <a:r>
              <a:rPr lang="en-US" sz="2000" dirty="0"/>
              <a:t>data</a:t>
            </a:r>
          </a:p>
          <a:p>
            <a:r>
              <a:rPr lang="en-US" sz="2000" dirty="0"/>
              <a:t>(variable length)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8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68826" y="1990727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sequence number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9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4341813" y="2763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0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68825" y="2382839"/>
            <a:ext cx="3409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 err="1"/>
              <a:t>Ackowledgement</a:t>
            </a:r>
            <a:r>
              <a:rPr lang="en-US" sz="2000" dirty="0"/>
              <a:t> number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71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4337050" y="3159126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2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4332288" y="3549651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3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4332288" y="4111626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4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6292851" y="2767014"/>
            <a:ext cx="4763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5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399214" y="2774951"/>
            <a:ext cx="19287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Receiver window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6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440489" y="3170238"/>
            <a:ext cx="17491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/>
              <a:t>Urg</a:t>
            </a:r>
            <a:r>
              <a:rPr lang="en-US" dirty="0"/>
              <a:t> data points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7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724400" y="3151189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checksum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8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056313" y="2803526"/>
            <a:ext cx="325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9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6135688" y="2757489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0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5973763" y="2762252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1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5807075" y="2762252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2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V="1">
            <a:off x="5645150" y="2767014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3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V="1">
            <a:off x="5487988" y="2762252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4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5316538" y="2771777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5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886450" y="2798763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6" name="Text Box 3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726113" y="279876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568950" y="27940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88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395913" y="27940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9" name="Text Box 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5233988" y="2794001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U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0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4283076" y="2700338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head</a:t>
            </a:r>
          </a:p>
          <a:p>
            <a:r>
              <a:rPr lang="en-US" sz="1400"/>
              <a:t>len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1" name="Text Box 3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4764089" y="2700338"/>
            <a:ext cx="5725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not</a:t>
            </a:r>
          </a:p>
          <a:p>
            <a:r>
              <a:rPr lang="en-US" sz="1400"/>
              <a:t>used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2" name="Line 39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 flipV="1">
            <a:off x="4811713" y="2762252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93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4627564" y="3654427"/>
            <a:ext cx="29770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Options (variable length)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4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932416" y="1431925"/>
            <a:ext cx="20569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/>
              <a:t>URG: urgent data </a:t>
            </a:r>
          </a:p>
        </p:txBody>
      </p:sp>
      <p:sp>
        <p:nvSpPr>
          <p:cNvPr id="95" name="Text Box 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471739" y="2155825"/>
            <a:ext cx="1470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/>
              <a:t>ACK: ACK #</a:t>
            </a:r>
          </a:p>
          <a:p>
            <a:pPr algn="r"/>
            <a:r>
              <a:rPr lang="en-US" dirty="0"/>
              <a:t>valid</a:t>
            </a:r>
            <a:endParaRPr lang="en-US" sz="1000" dirty="0">
              <a:latin typeface="Times New Roman" pitchFamily="18" charset="0"/>
            </a:endParaRPr>
          </a:p>
        </p:txBody>
      </p:sp>
      <p:sp>
        <p:nvSpPr>
          <p:cNvPr id="96" name="Text Box 43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1672965" y="2893796"/>
            <a:ext cx="22451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dirty="0"/>
              <a:t>PSH: send data immediately</a:t>
            </a:r>
          </a:p>
        </p:txBody>
      </p:sp>
      <p:sp>
        <p:nvSpPr>
          <p:cNvPr id="97" name="Text Box 44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666408" y="3632201"/>
            <a:ext cx="23134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/>
              <a:t>RST, SYN, FIN:</a:t>
            </a:r>
          </a:p>
          <a:p>
            <a:pPr algn="r"/>
            <a:r>
              <a:rPr lang="en-US" dirty="0"/>
              <a:t>establishment of and</a:t>
            </a:r>
          </a:p>
          <a:p>
            <a:pPr algn="r"/>
            <a:r>
              <a:rPr lang="en-US" dirty="0"/>
              <a:t>disconnection of</a:t>
            </a:r>
          </a:p>
          <a:p>
            <a:pPr algn="r"/>
            <a:r>
              <a:rPr lang="en-US" dirty="0"/>
              <a:t>connection</a:t>
            </a:r>
          </a:p>
        </p:txBody>
      </p:sp>
      <p:sp>
        <p:nvSpPr>
          <p:cNvPr id="98" name="Line 4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3895726" y="1800226"/>
            <a:ext cx="1495425" cy="9620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99" name="Line 4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3867151" y="2476501"/>
            <a:ext cx="1647825" cy="3524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0" name="Line 4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3876676" y="2828925"/>
            <a:ext cx="1838325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1" name="Freeform 48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3914776" y="3105150"/>
            <a:ext cx="2314575" cy="704850"/>
          </a:xfrm>
          <a:custGeom>
            <a:avLst/>
            <a:gdLst/>
            <a:ahLst/>
            <a:cxnLst>
              <a:cxn ang="0">
                <a:pos x="0" y="444"/>
              </a:cxn>
              <a:cxn ang="0">
                <a:pos x="1248" y="0"/>
              </a:cxn>
              <a:cxn ang="0">
                <a:pos x="1458" y="6"/>
              </a:cxn>
            </a:cxnLst>
            <a:rect l="0" t="0" r="r" b="b"/>
            <a:pathLst>
              <a:path w="1458" h="444">
                <a:moveTo>
                  <a:pt x="0" y="444"/>
                </a:moveTo>
                <a:lnTo>
                  <a:pt x="1248" y="0"/>
                </a:lnTo>
                <a:lnTo>
                  <a:pt x="1458" y="6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2" name="Text Box 49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899525" y="2546352"/>
            <a:ext cx="18389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number of bytes</a:t>
            </a:r>
          </a:p>
          <a:p>
            <a:r>
              <a:rPr lang="en-US" dirty="0"/>
              <a:t>receiver</a:t>
            </a:r>
          </a:p>
          <a:p>
            <a:r>
              <a:rPr lang="en-US" dirty="0"/>
              <a:t>can receive</a:t>
            </a:r>
          </a:p>
          <a:p>
            <a:r>
              <a:rPr lang="en-US" dirty="0"/>
              <a:t>("window")</a:t>
            </a:r>
          </a:p>
        </p:txBody>
      </p:sp>
      <p:sp>
        <p:nvSpPr>
          <p:cNvPr id="103" name="Text Box 50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56638" y="1527175"/>
            <a:ext cx="159530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indicates byte</a:t>
            </a:r>
          </a:p>
          <a:p>
            <a:r>
              <a:rPr lang="en-US" dirty="0"/>
              <a:t>(octets),</a:t>
            </a:r>
          </a:p>
          <a:p>
            <a:r>
              <a:rPr lang="en-US" dirty="0"/>
              <a:t>not segments</a:t>
            </a:r>
          </a:p>
        </p:txBody>
      </p:sp>
      <p:sp>
        <p:nvSpPr>
          <p:cNvPr id="104" name="Text Box 51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2494614" y="4965701"/>
            <a:ext cx="1377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/>
              <a:t>Checksum</a:t>
            </a:r>
          </a:p>
          <a:p>
            <a:pPr algn="r"/>
            <a:r>
              <a:rPr lang="en-US" dirty="0"/>
              <a:t>(as in UDP)</a:t>
            </a:r>
          </a:p>
        </p:txBody>
      </p:sp>
      <p:sp>
        <p:nvSpPr>
          <p:cNvPr id="105" name="Line 5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flipV="1">
            <a:off x="3790951" y="3429000"/>
            <a:ext cx="2105025" cy="198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6" name="Line 53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flipH="1" flipV="1">
            <a:off x="8210551" y="3019426"/>
            <a:ext cx="809625" cy="4667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7" name="Line 54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 flipH="1">
            <a:off x="8143875" y="1724026"/>
            <a:ext cx="552450" cy="885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8" name="Line 55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 flipH="1">
            <a:off x="8105775" y="1714501"/>
            <a:ext cx="571500" cy="523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9" name="Line 52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 flipH="1" flipV="1">
            <a:off x="7721601" y="3852863"/>
            <a:ext cx="974725" cy="130432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10" name="Text Box 49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8680964" y="5019765"/>
            <a:ext cx="29546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Extra opportunities:</a:t>
            </a:r>
          </a:p>
          <a:p>
            <a:r>
              <a:rPr lang="en-US" dirty="0"/>
              <a:t> SACK? WS? MSS / MTU?</a:t>
            </a:r>
          </a:p>
        </p:txBody>
      </p:sp>
      <p:sp>
        <p:nvSpPr>
          <p:cNvPr id="111" name="Text Box 41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2560043" y="1062593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u="sng" dirty="0"/>
              <a:t>FLAG:</a:t>
            </a:r>
          </a:p>
        </p:txBody>
      </p:sp>
      <p:sp>
        <p:nvSpPr>
          <p:cNvPr id="112" name="Text Box 49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8833363" y="3839017"/>
            <a:ext cx="33778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If U-flag:</a:t>
            </a:r>
          </a:p>
          <a:p>
            <a:r>
              <a:rPr lang="en-US" dirty="0"/>
              <a:t>Indicates where in the segment</a:t>
            </a:r>
          </a:p>
          <a:p>
            <a:r>
              <a:rPr lang="en-US" dirty="0"/>
              <a:t> urgent data is located</a:t>
            </a:r>
          </a:p>
        </p:txBody>
      </p:sp>
      <p:sp>
        <p:nvSpPr>
          <p:cNvPr id="113" name="Line 52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 flipH="1" flipV="1">
            <a:off x="7955623" y="3272929"/>
            <a:ext cx="877739" cy="102016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14" name="Slide Number Placeholder 4">
            <a:extLst>
              <a:ext uri="{FF2B5EF4-FFF2-40B4-BE49-F238E27FC236}">
                <a16:creationId xmlns:a16="http://schemas.microsoft.com/office/drawing/2014/main" id="{6D60809C-2484-414A-A083-3F0A6DB8783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0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2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 animBg="1"/>
      <p:bldP spid="66" grpId="0" animBg="1"/>
      <p:bldP spid="68" grpId="0"/>
      <p:bldP spid="70" grpId="0"/>
      <p:bldP spid="75" grpId="0"/>
      <p:bldP spid="76" grpId="0"/>
      <p:bldP spid="77" grpId="0"/>
      <p:bldP spid="78" grpId="0"/>
      <p:bldP spid="85" grpId="0"/>
      <p:bldP spid="86" grpId="0"/>
      <p:bldP spid="87" grpId="0"/>
      <p:bldP spid="88" grpId="0"/>
      <p:bldP spid="89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 animBg="1"/>
      <p:bldP spid="101" grpId="0" animBg="1"/>
      <p:bldP spid="102" grpId="0"/>
      <p:bldP spid="103" grpId="0"/>
      <p:bldP spid="104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/>
      <p:bldP spid="1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12B2-547A-B148-A4FB-F99668745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600">
                <a:latin typeface="+mn-lt"/>
                <a:ea typeface="+mn-ea"/>
                <a:cs typeface="+mn-cs"/>
              </a:rPr>
              <a:t>Digital Technology</a:t>
            </a:r>
            <a:endParaRPr lang="en-NO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F5DA-8AFE-524E-A12F-A9BD5AEF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7" y="3132943"/>
            <a:ext cx="11146327" cy="3052703"/>
          </a:xfrm>
        </p:spPr>
        <p:txBody>
          <a:bodyPr>
            <a:normAutofit/>
          </a:bodyPr>
          <a:lstStyle/>
          <a:p>
            <a:pPr fontAlgn="t"/>
            <a:r>
              <a:rPr lang="en-US" u="sng" dirty="0">
                <a:hlinkClick r:id="rId2"/>
              </a:rPr>
              <a:t>TK1104</a:t>
            </a:r>
            <a:endParaRPr lang="en-US" u="sng" dirty="0"/>
          </a:p>
          <a:p>
            <a:pPr fontAlgn="t"/>
            <a:endParaRPr lang="en-US" dirty="0"/>
          </a:p>
          <a:p>
            <a:pPr fontAlgn="t"/>
            <a:r>
              <a:rPr lang="en-US" dirty="0"/>
              <a:t>Guest lecturer: Peyman Teymoori</a:t>
            </a:r>
          </a:p>
          <a:p>
            <a:pPr algn="ctr" fontAlgn="t"/>
            <a:r>
              <a:rPr lang="en-US" sz="1600" dirty="0" err="1"/>
              <a:t>peymant@ifi.uio.no</a:t>
            </a:r>
            <a:endParaRPr lang="en-US" sz="1600" dirty="0"/>
          </a:p>
          <a:p>
            <a:pPr fontAlgn="t"/>
            <a:r>
              <a:rPr lang="en-US" sz="1600" dirty="0"/>
              <a:t>Lecturer: Toktam Ramezanifarkhani</a:t>
            </a:r>
          </a:p>
          <a:p>
            <a:pPr algn="ctr" fontAlgn="t"/>
            <a:r>
              <a:rPr lang="en-US" sz="1600" dirty="0"/>
              <a:t>Toktam.Ramezanifarkhani@kristiania.no</a:t>
            </a:r>
          </a:p>
          <a:p>
            <a:pPr algn="ctr" fontAlgn="t"/>
            <a:r>
              <a:rPr lang="en-US" sz="1600" dirty="0"/>
              <a:t>Toktamr@ifi.uio.no</a:t>
            </a:r>
          </a:p>
        </p:txBody>
      </p:sp>
    </p:spTree>
    <p:extLst>
      <p:ext uri="{BB962C8B-B14F-4D97-AF65-F5344CB8AC3E}">
        <p14:creationId xmlns:p14="http://schemas.microsoft.com/office/powerpoint/2010/main" val="160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TCP: Connection </a:t>
            </a:r>
            <a:r>
              <a:rPr lang="nb-NO" dirty="0" err="1">
                <a:solidFill>
                  <a:srgbClr val="FF0000"/>
                </a:solidFill>
              </a:rPr>
              <a:t>startup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70668" y="1019221"/>
            <a:ext cx="6681061" cy="5462736"/>
          </a:xfrm>
        </p:spPr>
        <p:txBody>
          <a:bodyPr>
            <a:normAutofit/>
          </a:bodyPr>
          <a:lstStyle/>
          <a:p>
            <a:r>
              <a:rPr lang="en-US" sz="2800" dirty="0"/>
              <a:t>Transmitter and receiver establish a connection before data segments are exchanged.</a:t>
            </a:r>
          </a:p>
          <a:p>
            <a:pPr lvl="1"/>
            <a:r>
              <a:rPr lang="en-US" sz="2400" dirty="0"/>
              <a:t>Initializes TCP variables</a:t>
            </a:r>
          </a:p>
          <a:p>
            <a:pPr lvl="2"/>
            <a:r>
              <a:rPr lang="en-US" sz="2000" dirty="0"/>
              <a:t>Sequence number, buffers, windows .....</a:t>
            </a:r>
          </a:p>
          <a:p>
            <a:r>
              <a:rPr lang="en-US" sz="2800" dirty="0"/>
              <a:t>Client sends a special TCP segment with </a:t>
            </a:r>
            <a:r>
              <a:rPr lang="en-US" sz="2800" dirty="0">
                <a:solidFill>
                  <a:srgbClr val="0070C0"/>
                </a:solidFill>
              </a:rPr>
              <a:t>SYN</a:t>
            </a:r>
          </a:p>
          <a:p>
            <a:pPr lvl="1"/>
            <a:r>
              <a:rPr lang="en-US" sz="1600" dirty="0"/>
              <a:t>The SYN flag in the header set</a:t>
            </a:r>
          </a:p>
          <a:p>
            <a:pPr lvl="1"/>
            <a:r>
              <a:rPr lang="en-US" sz="1600" dirty="0"/>
              <a:t>Specifies the start sequence number</a:t>
            </a:r>
          </a:p>
          <a:p>
            <a:r>
              <a:rPr lang="en-US" sz="2800" dirty="0"/>
              <a:t>Server responds with </a:t>
            </a:r>
            <a:r>
              <a:rPr lang="en-US" sz="2800" dirty="0">
                <a:solidFill>
                  <a:srgbClr val="0070C0"/>
                </a:solidFill>
              </a:rPr>
              <a:t>SYN+ACK</a:t>
            </a:r>
          </a:p>
          <a:p>
            <a:pPr lvl="1"/>
            <a:r>
              <a:rPr lang="en-US" sz="1600" dirty="0"/>
              <a:t>SYN and the ACK flags in the header set</a:t>
            </a:r>
          </a:p>
          <a:p>
            <a:pPr lvl="1"/>
            <a:r>
              <a:rPr lang="en-US" sz="1600" dirty="0"/>
              <a:t>Sets up start sequence number, buffers, windows etc.</a:t>
            </a:r>
          </a:p>
          <a:p>
            <a:r>
              <a:rPr lang="en-US" sz="2800" dirty="0"/>
              <a:t>Client responds with </a:t>
            </a:r>
            <a:r>
              <a:rPr lang="en-US" sz="2800" dirty="0">
                <a:solidFill>
                  <a:srgbClr val="0070C0"/>
                </a:solidFill>
              </a:rPr>
              <a:t>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7A8FF-3EDC-433B-AAE2-383CCB1BEE2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20</a:t>
            </a:fld>
            <a:r>
              <a:rPr lang="en-US" dirty="0"/>
              <a:t>/92</a:t>
            </a:r>
          </a:p>
        </p:txBody>
      </p:sp>
      <p:pic>
        <p:nvPicPr>
          <p:cNvPr id="11266" name="Picture 2" descr="What is a TCP 3-way handshake process?">
            <a:extLst>
              <a:ext uri="{FF2B5EF4-FFF2-40B4-BE49-F238E27FC236}">
                <a16:creationId xmlns:a16="http://schemas.microsoft.com/office/drawing/2014/main" id="{0755B83C-332B-C947-83DC-51360B68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89" y="2061276"/>
            <a:ext cx="5310752" cy="39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47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80D9-CDD4-7548-94EF-85B964E9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Pandemic-related News!</a:t>
            </a:r>
          </a:p>
        </p:txBody>
      </p:sp>
      <p:pic>
        <p:nvPicPr>
          <p:cNvPr id="12290" name="Picture 2" descr="Due to Coronavirus, all TCP applications will be converted to UDP to avoid  handshakes. - Coronavirus ( COVID-19 ) | Make a Meme">
            <a:extLst>
              <a:ext uri="{FF2B5EF4-FFF2-40B4-BE49-F238E27FC236}">
                <a16:creationId xmlns:a16="http://schemas.microsoft.com/office/drawing/2014/main" id="{4E067AFA-E9B8-614F-8ECB-1A7115E38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5"/>
          <a:stretch/>
        </p:blipFill>
        <p:spPr bwMode="auto">
          <a:xfrm>
            <a:off x="3056003" y="1379349"/>
            <a:ext cx="6079994" cy="488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F7279-6805-B24E-91E2-EA85EE53BE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21</a:t>
            </a:fld>
            <a:r>
              <a:rPr lang="en-US" dirty="0"/>
              <a:t>/92</a:t>
            </a:r>
          </a:p>
        </p:txBody>
      </p:sp>
    </p:spTree>
    <p:extLst>
      <p:ext uri="{BB962C8B-B14F-4D97-AF65-F5344CB8AC3E}">
        <p14:creationId xmlns:p14="http://schemas.microsoft.com/office/powerpoint/2010/main" val="11150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58473" y="1689314"/>
            <a:ext cx="3771528" cy="442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Finishing the connection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1847528" y="1196752"/>
            <a:ext cx="5257800" cy="541020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Client app closes the socket.</a:t>
            </a:r>
          </a:p>
          <a:p>
            <a:pPr eaLnBrk="1" hangingPunct="1"/>
            <a:r>
              <a:rPr lang="en-US" sz="2800" dirty="0"/>
              <a:t>Client-OS </a:t>
            </a:r>
            <a:r>
              <a:rPr lang="en-US" sz="2800" dirty="0">
                <a:solidFill>
                  <a:srgbClr val="0070C0"/>
                </a:solidFill>
              </a:rPr>
              <a:t>sends </a:t>
            </a:r>
            <a:r>
              <a:rPr lang="en-US" sz="2800" dirty="0"/>
              <a:t>TCP </a:t>
            </a:r>
            <a:r>
              <a:rPr lang="en-US" sz="2800" dirty="0">
                <a:solidFill>
                  <a:srgbClr val="0070C0"/>
                </a:solidFill>
              </a:rPr>
              <a:t>FIN</a:t>
            </a:r>
            <a:r>
              <a:rPr lang="en-US" sz="2800" dirty="0"/>
              <a:t> to server</a:t>
            </a:r>
          </a:p>
          <a:p>
            <a:pPr eaLnBrk="1" hangingPunct="1"/>
            <a:r>
              <a:rPr lang="en-US" sz="2800" dirty="0"/>
              <a:t>Server-OS </a:t>
            </a:r>
            <a:r>
              <a:rPr lang="en-US" sz="2800" dirty="0">
                <a:solidFill>
                  <a:srgbClr val="0070C0"/>
                </a:solidFill>
              </a:rPr>
              <a:t>receives FIN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70C0"/>
                </a:solidFill>
              </a:rPr>
              <a:t>sends ACK</a:t>
            </a:r>
          </a:p>
          <a:p>
            <a:r>
              <a:rPr lang="en-US" sz="2800" dirty="0"/>
              <a:t>Server-app closes socket.</a:t>
            </a:r>
          </a:p>
          <a:p>
            <a:pPr eaLnBrk="1" hangingPunct="1"/>
            <a:r>
              <a:rPr lang="en-US" sz="2800" dirty="0"/>
              <a:t>Server-OS </a:t>
            </a:r>
            <a:r>
              <a:rPr lang="en-US" sz="2800" dirty="0">
                <a:solidFill>
                  <a:srgbClr val="0070C0"/>
                </a:solidFill>
              </a:rPr>
              <a:t>sends FIN </a:t>
            </a:r>
            <a:r>
              <a:rPr lang="en-US" sz="2800" dirty="0"/>
              <a:t>to client</a:t>
            </a:r>
          </a:p>
          <a:p>
            <a:pPr eaLnBrk="1" hangingPunct="1"/>
            <a:r>
              <a:rPr lang="en-US" sz="2800" dirty="0"/>
              <a:t>Client-OS </a:t>
            </a:r>
            <a:r>
              <a:rPr lang="en-US" sz="2800" dirty="0">
                <a:solidFill>
                  <a:srgbClr val="0070C0"/>
                </a:solidFill>
              </a:rPr>
              <a:t>receives FIN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70C0"/>
                </a:solidFill>
              </a:rPr>
              <a:t>sends ACK</a:t>
            </a:r>
          </a:p>
          <a:p>
            <a:pPr eaLnBrk="1" hangingPunct="1"/>
            <a:r>
              <a:rPr lang="en-US" sz="2800" dirty="0"/>
              <a:t>Server-OS </a:t>
            </a:r>
            <a:r>
              <a:rPr lang="en-US" sz="2800" dirty="0">
                <a:solidFill>
                  <a:srgbClr val="0070C0"/>
                </a:solidFill>
              </a:rPr>
              <a:t>receives ACK</a:t>
            </a:r>
          </a:p>
          <a:p>
            <a:r>
              <a:rPr lang="en-US" sz="2800" dirty="0"/>
              <a:t>The connection ended.</a:t>
            </a:r>
          </a:p>
          <a:p>
            <a:pPr eaLnBrk="1" hangingPunct="1"/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NB! Other methods are also used !!</a:t>
            </a:r>
          </a:p>
          <a:p>
            <a:pPr lvl="1"/>
            <a:r>
              <a:rPr lang="en-US" sz="2400" dirty="0"/>
              <a:t>For example, the RESET flag (from Server)</a:t>
            </a:r>
          </a:p>
          <a:p>
            <a:pPr lvl="1"/>
            <a:r>
              <a:rPr lang="en-US" sz="2400" dirty="0"/>
              <a:t>Three Way: FIN, FIN + ACK, ACK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4CBBA0C-5500-4138-917F-4F0213A941D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45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 err="1"/>
              <a:t>Resending</a:t>
            </a:r>
            <a:endParaRPr lang="nb-NO" dirty="0"/>
          </a:p>
        </p:txBody>
      </p:sp>
      <p:pic>
        <p:nvPicPr>
          <p:cNvPr id="1029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2819400" y="1143000"/>
            <a:ext cx="7848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96114" y="1196976"/>
            <a:ext cx="3671887" cy="4824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294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7334250" y="3143250"/>
            <a:ext cx="2476500" cy="11049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295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6873876" y="2374900"/>
            <a:ext cx="422275" cy="63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296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7305676" y="2733676"/>
            <a:ext cx="2543175" cy="1381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297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324725" y="2009775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268298" name="Object 10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888164" y="1341438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8" imgW="1305000" imgH="1085760" progId="">
                  <p:embed/>
                </p:oleObj>
              </mc:Choice>
              <mc:Fallback>
                <p:oleObj name="Clip" r:id="rId38" imgW="1305000" imgH="1085760" progId="">
                  <p:embed/>
                  <p:pic>
                    <p:nvPicPr>
                      <p:cNvPr id="2682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1341438"/>
                        <a:ext cx="485775" cy="3857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9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07264" y="1341438"/>
            <a:ext cx="877887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>
                <a:latin typeface="Comic Sans MS" pitchFamily="66" charset="0"/>
              </a:rPr>
              <a:t>Host A</a:t>
            </a:r>
            <a:endParaRPr lang="en-US" sz="1000" b="1" dirty="0"/>
          </a:p>
        </p:txBody>
      </p:sp>
      <p:sp>
        <p:nvSpPr>
          <p:cNvPr id="268300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808459">
            <a:off x="7510464" y="2420938"/>
            <a:ext cx="20605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latin typeface="Arial" pitchFamily="34" charset="0"/>
              </a:rPr>
              <a:t>Seq=100, 20 bytes data</a:t>
            </a:r>
            <a:endParaRPr lang="en-US" sz="1000"/>
          </a:p>
        </p:txBody>
      </p:sp>
      <p:sp>
        <p:nvSpPr>
          <p:cNvPr id="268301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19829916">
            <a:off x="8267701" y="3068638"/>
            <a:ext cx="9493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latin typeface="Arial" pitchFamily="34" charset="0"/>
              </a:rPr>
              <a:t>ACK=100</a:t>
            </a:r>
            <a:endParaRPr lang="en-US" sz="1000"/>
          </a:p>
        </p:txBody>
      </p:sp>
      <p:sp>
        <p:nvSpPr>
          <p:cNvPr id="268302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16200000">
            <a:off x="6406356" y="2785269"/>
            <a:ext cx="149383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latin typeface="Comic Sans MS" pitchFamily="66" charset="0"/>
              </a:rPr>
              <a:t>Seq=92 timeout</a:t>
            </a:r>
            <a:endParaRPr lang="en-US" sz="1000"/>
          </a:p>
        </p:txBody>
      </p:sp>
      <p:sp>
        <p:nvSpPr>
          <p:cNvPr id="268303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64426" y="5575300"/>
            <a:ext cx="2252663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Comic Sans MS" pitchFamily="66" charset="0"/>
              </a:rPr>
              <a:t>premature timeout,</a:t>
            </a:r>
          </a:p>
          <a:p>
            <a:pPr algn="ctr" eaLnBrk="0" hangingPunct="0"/>
            <a:r>
              <a:rPr lang="en-US" dirty="0">
                <a:latin typeface="Comic Sans MS" pitchFamily="66" charset="0"/>
              </a:rPr>
              <a:t>cumulative ACKs</a:t>
            </a:r>
            <a:endParaRPr lang="en-US" sz="1000" dirty="0"/>
          </a:p>
        </p:txBody>
      </p:sp>
      <p:graphicFrame>
        <p:nvGraphicFramePr>
          <p:cNvPr id="268304" name="Object 16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9569451" y="1350963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0" imgW="1305000" imgH="1085760" progId="">
                  <p:embed/>
                </p:oleObj>
              </mc:Choice>
              <mc:Fallback>
                <p:oleObj name="Clip" r:id="rId40" imgW="1305000" imgH="1085760" progId="">
                  <p:embed/>
                  <p:pic>
                    <p:nvPicPr>
                      <p:cNvPr id="26830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9451" y="1350963"/>
                        <a:ext cx="485775" cy="3857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305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831263" y="1360488"/>
            <a:ext cx="85725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>
                <a:latin typeface="Comic Sans MS" pitchFamily="66" charset="0"/>
              </a:rPr>
              <a:t>Host B</a:t>
            </a:r>
            <a:endParaRPr lang="en-US" sz="1000" b="1"/>
          </a:p>
        </p:txBody>
      </p:sp>
      <p:sp>
        <p:nvSpPr>
          <p:cNvPr id="268306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7324725" y="3876675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07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706751">
            <a:off x="7593014" y="3792538"/>
            <a:ext cx="18637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latin typeface="Arial" pitchFamily="34" charset="0"/>
              </a:rPr>
              <a:t>Seq=92, 8 bytes data</a:t>
            </a:r>
            <a:endParaRPr lang="en-US" sz="1000"/>
          </a:p>
        </p:txBody>
      </p:sp>
      <p:sp>
        <p:nvSpPr>
          <p:cNvPr id="268308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315200" y="1790700"/>
            <a:ext cx="6350" cy="38227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09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9829800" y="1790700"/>
            <a:ext cx="0" cy="38481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0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 rot="20261895">
            <a:off x="8629650" y="3179763"/>
            <a:ext cx="96678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latin typeface="Arial" pitchFamily="34" charset="0"/>
              </a:rPr>
              <a:t>ACK=120</a:t>
            </a:r>
            <a:endParaRPr lang="en-US" sz="1000"/>
          </a:p>
        </p:txBody>
      </p:sp>
      <p:sp>
        <p:nvSpPr>
          <p:cNvPr id="268311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7162800" y="2016126"/>
            <a:ext cx="6350" cy="2444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2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>
            <a:off x="7153275" y="3644900"/>
            <a:ext cx="0" cy="2222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3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7312025" y="2362200"/>
            <a:ext cx="2508250" cy="6286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4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 rot="706751">
            <a:off x="7621589" y="2011363"/>
            <a:ext cx="18637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dirty="0" err="1">
                <a:latin typeface="Arial" pitchFamily="34" charset="0"/>
              </a:rPr>
              <a:t>Seq</a:t>
            </a:r>
            <a:r>
              <a:rPr lang="en-US" sz="1400" dirty="0">
                <a:latin typeface="Arial" pitchFamily="34" charset="0"/>
              </a:rPr>
              <a:t>=92, 8 bytes data</a:t>
            </a:r>
            <a:endParaRPr lang="en-US" sz="1000" dirty="0"/>
          </a:p>
        </p:txBody>
      </p:sp>
      <p:sp>
        <p:nvSpPr>
          <p:cNvPr id="268315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7137401" y="3876675"/>
            <a:ext cx="18097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6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7118351" y="2016125"/>
            <a:ext cx="18097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7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6892926" y="4387850"/>
            <a:ext cx="422275" cy="63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18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 rot="16200000">
            <a:off x="6107907" y="3209132"/>
            <a:ext cx="157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latin typeface="Comic Sans MS" pitchFamily="66" charset="0"/>
              </a:rPr>
              <a:t>Seq=100 timeout</a:t>
            </a:r>
            <a:endParaRPr lang="en-US" sz="1000"/>
          </a:p>
        </p:txBody>
      </p:sp>
      <p:sp>
        <p:nvSpPr>
          <p:cNvPr id="268319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6902450" y="2371726"/>
            <a:ext cx="6350" cy="2952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20" name="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6911975" y="4089400"/>
            <a:ext cx="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21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H="1">
            <a:off x="7340600" y="4521200"/>
            <a:ext cx="2476500" cy="11049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8322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 rot="20261895">
            <a:off x="8445500" y="4608513"/>
            <a:ext cx="96678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latin typeface="Arial" pitchFamily="34" charset="0"/>
              </a:rPr>
              <a:t>ACK=120</a:t>
            </a:r>
            <a:endParaRPr lang="en-US" sz="100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A4FCC6D7-1133-4C23-B351-8810B9BEA2C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57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4" grpId="0" animBg="1"/>
      <p:bldP spid="268295" grpId="0" animBg="1"/>
      <p:bldP spid="268296" grpId="0" animBg="1"/>
      <p:bldP spid="268297" grpId="0" animBg="1"/>
      <p:bldP spid="268299" grpId="0" animBg="1"/>
      <p:bldP spid="268300" grpId="0" animBg="1"/>
      <p:bldP spid="268301" grpId="0" animBg="1"/>
      <p:bldP spid="268302" grpId="0" animBg="1"/>
      <p:bldP spid="268303" grpId="0" animBg="1"/>
      <p:bldP spid="268305" grpId="0" animBg="1"/>
      <p:bldP spid="268306" grpId="0" animBg="1"/>
      <p:bldP spid="268306" grpId="1" animBg="1"/>
      <p:bldP spid="268307" grpId="0" animBg="1"/>
      <p:bldP spid="268307" grpId="1" animBg="1"/>
      <p:bldP spid="268308" grpId="0" animBg="1"/>
      <p:bldP spid="268309" grpId="0" animBg="1"/>
      <p:bldP spid="268310" grpId="0" animBg="1"/>
      <p:bldP spid="268311" grpId="0" animBg="1"/>
      <p:bldP spid="268312" grpId="0" animBg="1"/>
      <p:bldP spid="268313" grpId="0" animBg="1"/>
      <p:bldP spid="268314" grpId="0" animBg="1"/>
      <p:bldP spid="268315" grpId="0" animBg="1"/>
      <p:bldP spid="268316" grpId="0" animBg="1"/>
      <p:bldP spid="268317" grpId="0" animBg="1"/>
      <p:bldP spid="268318" grpId="0" animBg="1"/>
      <p:bldP spid="268319" grpId="0" animBg="1"/>
      <p:bldP spid="268320" grpId="0" animBg="1"/>
      <p:bldP spid="268321" grpId="0" animBg="1"/>
      <p:bldP spid="2683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Fast shipping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816080" y="1000108"/>
            <a:ext cx="3594748" cy="5410200"/>
          </a:xfrm>
        </p:spPr>
        <p:txBody>
          <a:bodyPr>
            <a:normAutofit/>
          </a:bodyPr>
          <a:lstStyle/>
          <a:p>
            <a:r>
              <a:rPr lang="en-US" dirty="0"/>
              <a:t>The timeout period is often relatively long</a:t>
            </a:r>
          </a:p>
          <a:p>
            <a:r>
              <a:rPr lang="en-US" dirty="0"/>
              <a:t>If the sender receives </a:t>
            </a:r>
            <a:r>
              <a:rPr lang="en-US" dirty="0">
                <a:solidFill>
                  <a:srgbClr val="FF0000"/>
                </a:solidFill>
              </a:rPr>
              <a:t>3 ACK </a:t>
            </a:r>
            <a:r>
              <a:rPr lang="en-US" dirty="0"/>
              <a:t>on the same data before timeout, it is interpreted as packet loss -&gt; retransmission of the following segment</a:t>
            </a:r>
          </a:p>
        </p:txBody>
      </p:sp>
      <p:grpSp>
        <p:nvGrpSpPr>
          <p:cNvPr id="40" name="Group 39"/>
          <p:cNvGrpSpPr/>
          <p:nvPr>
            <p:custDataLst>
              <p:tags r:id="rId4"/>
            </p:custDataLst>
          </p:nvPr>
        </p:nvGrpSpPr>
        <p:grpSpPr>
          <a:xfrm>
            <a:off x="1566361" y="1322388"/>
            <a:ext cx="5496426" cy="5507454"/>
            <a:chOff x="42361" y="1322388"/>
            <a:chExt cx="5496426" cy="5507454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1860550" y="2454275"/>
              <a:ext cx="2533650" cy="5905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601787" y="1709738"/>
            <a:ext cx="4857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5000" imgH="1085760" progId="MS_ClipArt_Gallery.2">
                    <p:embed/>
                  </p:oleObj>
                </mc:Choice>
                <mc:Fallback>
                  <p:oleObj name="Clip" r:id="rId7" imgW="1305000" imgH="1085760" progId="MS_ClipArt_Gallery.2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1787" y="1709738"/>
                          <a:ext cx="485775" cy="385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476375" y="1322388"/>
              <a:ext cx="78887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Host A</a:t>
              </a:r>
              <a:endParaRPr lang="en-US" sz="1600" dirty="0">
                <a:latin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 rot="16200000">
              <a:off x="996611" y="5760830"/>
              <a:ext cx="8579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timeout</a:t>
              </a:r>
              <a:endParaRPr lang="en-US" sz="1600">
                <a:latin typeface="Times New Roman" pitchFamily="18" charset="0"/>
              </a:endParaRPr>
            </a:p>
          </p:txBody>
        </p:sp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4151312" y="1733550"/>
            <a:ext cx="4857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MS_ClipArt_Gallery.2">
                    <p:embed/>
                  </p:oleObj>
                </mc:Choice>
                <mc:Fallback>
                  <p:oleObj name="Clip" r:id="rId9" imgW="1305000" imgH="1085760" progId="MS_ClipArt_Gallery.2">
                    <p:embed/>
                    <p:pic>
                      <p:nvPicPr>
                        <p:cNvPr id="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312" y="1733550"/>
                          <a:ext cx="485775" cy="385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037012" y="1360488"/>
              <a:ext cx="800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Host B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860550" y="2682875"/>
              <a:ext cx="1757362" cy="41433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860550" y="2149475"/>
              <a:ext cx="9525" cy="4378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375150" y="2225675"/>
              <a:ext cx="22225" cy="4354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>
              <a:off x="1847850" y="3063875"/>
              <a:ext cx="2495550" cy="7524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565275" y="6491288"/>
              <a:ext cx="5725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time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860550" y="2911475"/>
              <a:ext cx="2533650" cy="5905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860550" y="3368675"/>
              <a:ext cx="2533650" cy="5905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60550" y="3140075"/>
              <a:ext cx="2533650" cy="5905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1860550" y="3521075"/>
              <a:ext cx="2495550" cy="7524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H="1">
              <a:off x="1860550" y="3749675"/>
              <a:ext cx="2495550" cy="7524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1860550" y="3978275"/>
              <a:ext cx="2495550" cy="7524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533775" y="2849563"/>
              <a:ext cx="2825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1589087" y="3808413"/>
              <a:ext cx="11113" cy="2479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587500" y="3808413"/>
              <a:ext cx="138112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601787" y="6289675"/>
              <a:ext cx="138113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1874837" y="4775200"/>
              <a:ext cx="2533650" cy="5905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 rot="714405">
              <a:off x="2309812" y="4813886"/>
              <a:ext cx="20304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/>
              <a:r>
                <a:rPr lang="en-US" sz="1600">
                  <a:latin typeface="Arial" charset="0"/>
                </a:rPr>
                <a:t>resend seq X2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958768" y="2268538"/>
              <a:ext cx="9605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600"/>
                <a:t>seq # x1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763587" y="2503488"/>
              <a:ext cx="11858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600"/>
                <a:t>seq # x2</a:t>
              </a: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749300" y="2744788"/>
              <a:ext cx="118586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600"/>
                <a:t>seq # x3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766762" y="2962275"/>
              <a:ext cx="11858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600"/>
                <a:t>seq # x4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762000" y="3181350"/>
              <a:ext cx="118586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600"/>
                <a:t>seq # x5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4338637" y="2846388"/>
              <a:ext cx="11858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sz="1600" dirty="0"/>
                <a:t>ACK x1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4352925" y="3327400"/>
              <a:ext cx="118586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ACK x1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4348162" y="3554413"/>
              <a:ext cx="11858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ACK x1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4343400" y="3759200"/>
              <a:ext cx="118586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ACK x1</a:t>
              </a:r>
            </a:p>
          </p:txBody>
        </p:sp>
        <p:sp>
          <p:nvSpPr>
            <p:cNvPr id="37" name="AutoShape 37"/>
            <p:cNvSpPr>
              <a:spLocks/>
            </p:cNvSpPr>
            <p:nvPr/>
          </p:nvSpPr>
          <p:spPr bwMode="auto">
            <a:xfrm>
              <a:off x="1714500" y="4221163"/>
              <a:ext cx="109537" cy="595312"/>
            </a:xfrm>
            <a:prstGeom prst="leftBrace">
              <a:avLst>
                <a:gd name="adj1" fmla="val 4529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 sz="1600"/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42361" y="4086225"/>
              <a:ext cx="100380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600"/>
                <a:t>triple</a:t>
              </a:r>
            </a:p>
            <a:p>
              <a:pPr algn="r"/>
              <a:r>
                <a:rPr lang="en-US" sz="1600"/>
                <a:t>duplicate</a:t>
              </a:r>
            </a:p>
            <a:p>
              <a:pPr algn="r"/>
              <a:r>
                <a:rPr lang="en-US" sz="1600"/>
                <a:t>ACKs</a:t>
              </a: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 flipH="1" flipV="1">
              <a:off x="952500" y="4508500"/>
              <a:ext cx="765175" cy="111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nb-NO" sz="1600"/>
            </a:p>
          </p:txBody>
        </p:sp>
      </p:grpSp>
      <p:sp>
        <p:nvSpPr>
          <p:cNvPr id="41" name="Slide Number Placeholder 4">
            <a:extLst>
              <a:ext uri="{FF2B5EF4-FFF2-40B4-BE49-F238E27FC236}">
                <a16:creationId xmlns:a16="http://schemas.microsoft.com/office/drawing/2014/main" id="{F21052EB-E36D-405C-8A09-378FB560A1A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9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1FFA-CCE7-584D-AA5D-8FED09DD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to tell a joke in a TCP vs. UDP style!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488D8-F7B5-DE4A-A760-5910ED2583B3}"/>
              </a:ext>
            </a:extLst>
          </p:cNvPr>
          <p:cNvSpPr txBox="1"/>
          <p:nvPr/>
        </p:nvSpPr>
        <p:spPr>
          <a:xfrm>
            <a:off x="7985501" y="1286359"/>
            <a:ext cx="31108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UDP: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Wanna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hear a TCP joke?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Was it good?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What?!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58B0C-6291-F14E-BF94-F060D99EFB24}"/>
              </a:ext>
            </a:extLst>
          </p:cNvPr>
          <p:cNvSpPr txBox="1"/>
          <p:nvPr/>
        </p:nvSpPr>
        <p:spPr>
          <a:xfrm>
            <a:off x="577311" y="1286359"/>
            <a:ext cx="64744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TCP: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Hi, I'd like to hear a TCP joke.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Hello, would you like to hear a TCP joke?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Yes, I'd like to hear a TCP joke.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OK, I'll tell you a TCP joke.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Ok, I will hear a TCP joke.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Are you ready to hear a TCP joke?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Yes, I am ready to hear a TCP joke.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Ok, I am about to send the TCP joke. It will last 10 seconds, it has two characters, it does not have a setting, it ends with a punchline.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Ok, I am ready to get your TCP joke that will last 10 seconds, has two characters, does not have an explicit setting, and ends with a punchline.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I'm sorry, your connection has timed out....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Hello, would you like to hear a TCP joke?</a:t>
            </a:r>
          </a:p>
        </p:txBody>
      </p:sp>
    </p:spTree>
    <p:extLst>
      <p:ext uri="{BB962C8B-B14F-4D97-AF65-F5344CB8AC3E}">
        <p14:creationId xmlns:p14="http://schemas.microsoft.com/office/powerpoint/2010/main" val="85073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 err="1">
                <a:solidFill>
                  <a:srgbClr val="FF0000"/>
                </a:solidFill>
              </a:rPr>
              <a:t>Flow</a:t>
            </a:r>
            <a:r>
              <a:rPr lang="nb-NO" dirty="0">
                <a:solidFill>
                  <a:srgbClr val="FF0000"/>
                </a:solidFill>
              </a:rPr>
              <a:t> Control</a:t>
            </a:r>
            <a:r>
              <a:rPr lang="nb-NO" dirty="0"/>
              <a:t> = </a:t>
            </a:r>
            <a:r>
              <a:rPr lang="nb-NO" dirty="0" err="1"/>
              <a:t>Window</a:t>
            </a:r>
            <a:endParaRPr lang="nb-NO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81200" y="914400"/>
            <a:ext cx="8382000" cy="2895600"/>
          </a:xfrm>
        </p:spPr>
        <p:txBody>
          <a:bodyPr/>
          <a:lstStyle/>
          <a:p>
            <a:r>
              <a:rPr lang="en-US" sz="2800" b="1" dirty="0"/>
              <a:t>The sender should not "drown" the recipient by sending too much, too fast.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Receiver</a:t>
            </a:r>
            <a:r>
              <a:rPr lang="en-US" sz="2800" dirty="0"/>
              <a:t> informs sender about free buffer capacity.</a:t>
            </a:r>
          </a:p>
          <a:p>
            <a:pPr lvl="1" eaLnBrk="1" hangingPunct="1"/>
            <a:r>
              <a:rPr lang="en-US" sz="2400" i="1" dirty="0" err="1"/>
              <a:t>RcvWindow</a:t>
            </a:r>
            <a:r>
              <a:rPr lang="en-US" sz="2400" dirty="0"/>
              <a:t> in TCP segment</a:t>
            </a:r>
          </a:p>
          <a:p>
            <a:pPr eaLnBrk="1" hangingPunct="1"/>
            <a:r>
              <a:rPr lang="en-US" sz="2800" dirty="0">
                <a:solidFill>
                  <a:schemeClr val="accent2"/>
                </a:solidFill>
              </a:rPr>
              <a:t>The sender</a:t>
            </a:r>
            <a:r>
              <a:rPr lang="en-US" sz="2800" dirty="0"/>
              <a:t> takes this into consideration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20727" y="3810000"/>
            <a:ext cx="590294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A1A7BE0-D6AA-4712-BAB6-763403F29AC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0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nb-NO" sz="3600" dirty="0" err="1"/>
              <a:t>Traffic</a:t>
            </a:r>
            <a:r>
              <a:rPr lang="nb-NO" sz="3600" dirty="0"/>
              <a:t> jam / </a:t>
            </a:r>
            <a:r>
              <a:rPr lang="nb-NO" sz="3600" dirty="0" err="1"/>
              <a:t>Congestion</a:t>
            </a:r>
            <a:endParaRPr lang="nb-NO" sz="36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sources send too much data too fast for the network (routers) to handle.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This is different from flow control which depends on the capacity of the end systems and is controlled by the exchange of window sizes (RWIN).</a:t>
            </a:r>
          </a:p>
          <a:p>
            <a:endParaRPr lang="en-US" dirty="0"/>
          </a:p>
          <a:p>
            <a:r>
              <a:rPr lang="en-US" dirty="0"/>
              <a:t>Results in.. </a:t>
            </a:r>
          </a:p>
          <a:p>
            <a:pPr lvl="1"/>
            <a:r>
              <a:rPr lang="en-US" dirty="0"/>
              <a:t>lost packets (overflowing router buffer)</a:t>
            </a:r>
          </a:p>
          <a:p>
            <a:pPr lvl="1"/>
            <a:r>
              <a:rPr lang="en-US" dirty="0"/>
              <a:t>long delays (queue in router buffer)</a:t>
            </a:r>
          </a:p>
          <a:p>
            <a:endParaRPr lang="en-US" dirty="0"/>
          </a:p>
          <a:p>
            <a:r>
              <a:rPr lang="en-US" dirty="0"/>
              <a:t>This can be, and often is, a big problem!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C85CB-7970-4CF6-96A6-4CB838C9A86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9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Congestion</a:t>
            </a:r>
            <a:r>
              <a:rPr lang="nb-NO" dirty="0"/>
              <a:t> Control </a:t>
            </a:r>
            <a:r>
              <a:rPr lang="nb-NO" dirty="0" err="1"/>
              <a:t>Principles</a:t>
            </a:r>
            <a:endParaRPr lang="nb-NO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End-to-end</a:t>
            </a:r>
            <a:r>
              <a:rPr lang="en-US" dirty="0"/>
              <a:t> control</a:t>
            </a:r>
          </a:p>
          <a:p>
            <a:pPr lvl="1"/>
            <a:r>
              <a:rPr lang="en-US" dirty="0"/>
              <a:t>No feedback from the network</a:t>
            </a:r>
          </a:p>
          <a:p>
            <a:pPr lvl="1"/>
            <a:r>
              <a:rPr lang="en-US" dirty="0"/>
              <a:t>Endpoint even finds out if there are problems</a:t>
            </a:r>
          </a:p>
          <a:p>
            <a:pPr lvl="1"/>
            <a:r>
              <a:rPr lang="en-US" dirty="0"/>
              <a:t>Symptoms: Delay, packet loss</a:t>
            </a:r>
          </a:p>
          <a:p>
            <a:pPr lvl="1"/>
            <a:r>
              <a:rPr lang="en-US" dirty="0"/>
              <a:t>TCP uses this principle.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Network-assisted</a:t>
            </a:r>
            <a:r>
              <a:rPr lang="en-US" dirty="0"/>
              <a:t> control</a:t>
            </a:r>
          </a:p>
          <a:p>
            <a:pPr lvl="1"/>
            <a:r>
              <a:rPr lang="en-US" dirty="0"/>
              <a:t>The routers provide feedback to the ends</a:t>
            </a:r>
          </a:p>
          <a:p>
            <a:pPr lvl="1"/>
            <a:r>
              <a:rPr lang="en-US" dirty="0"/>
              <a:t>Puts bit flag in packet header (SNA, ATM ......)</a:t>
            </a:r>
          </a:p>
          <a:p>
            <a:pPr lvl="1"/>
            <a:r>
              <a:rPr lang="en-US" dirty="0"/>
              <a:t>Direct feedback (choke packet)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3F785-9788-4011-915E-6A9567D3AA1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6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59" name="Rectangle 4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567608" y="152400"/>
            <a:ext cx="7262192" cy="704832"/>
          </a:xfrm>
        </p:spPr>
        <p:txBody>
          <a:bodyPr>
            <a:normAutofit/>
          </a:bodyPr>
          <a:lstStyle/>
          <a:p>
            <a:r>
              <a:rPr lang="en-US" dirty="0"/>
              <a:t>TCP fairness</a:t>
            </a:r>
          </a:p>
        </p:txBody>
      </p:sp>
      <p:sp>
        <p:nvSpPr>
          <p:cNvPr id="214020" name="Rectangle 4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068513" y="1412875"/>
            <a:ext cx="7620000" cy="21907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Objective: </a:t>
            </a:r>
            <a:r>
              <a:rPr lang="en-US" sz="2400" dirty="0"/>
              <a:t>if </a:t>
            </a:r>
            <a:r>
              <a:rPr lang="en-US" sz="2400" i="1" dirty="0"/>
              <a:t>K</a:t>
            </a:r>
            <a:r>
              <a:rPr lang="en-US" sz="2400" dirty="0"/>
              <a:t> TCP sessions share the same bottleneck link with data rate </a:t>
            </a:r>
            <a:r>
              <a:rPr lang="en-US" sz="2400" i="1" dirty="0"/>
              <a:t>R</a:t>
            </a:r>
            <a:r>
              <a:rPr lang="en-US" sz="2400" dirty="0"/>
              <a:t>, each of them should have an average data rate of </a:t>
            </a:r>
            <a:r>
              <a:rPr lang="en-US" sz="2400" i="1" dirty="0"/>
              <a:t>R</a:t>
            </a:r>
            <a:r>
              <a:rPr lang="en-US" sz="2400" dirty="0"/>
              <a:t> / </a:t>
            </a:r>
            <a:r>
              <a:rPr lang="en-US" sz="2400" i="1" dirty="0"/>
              <a:t>K</a:t>
            </a:r>
          </a:p>
        </p:txBody>
      </p:sp>
      <p:grpSp>
        <p:nvGrpSpPr>
          <p:cNvPr id="2" name="Group 4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200400" y="3048001"/>
            <a:ext cx="6191573" cy="3151321"/>
            <a:chOff x="2510" y="2444"/>
            <a:chExt cx="3160" cy="1482"/>
          </a:xfrm>
        </p:grpSpPr>
        <p:sp>
          <p:nvSpPr>
            <p:cNvPr id="214018" name="Line 2"/>
            <p:cNvSpPr>
              <a:spLocks noChangeShapeType="1"/>
            </p:cNvSpPr>
            <p:nvPr/>
          </p:nvSpPr>
          <p:spPr bwMode="auto">
            <a:xfrm>
              <a:off x="4422" y="3180"/>
              <a:ext cx="1218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338944" name="Object 0"/>
            <p:cNvGraphicFramePr>
              <a:graphicFrameLocks noChangeAspect="1"/>
            </p:cNvGraphicFramePr>
            <p:nvPr/>
          </p:nvGraphicFramePr>
          <p:xfrm>
            <a:off x="2846" y="3284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338944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" y="3284"/>
                          <a:ext cx="40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024" name="Oval 8"/>
            <p:cNvSpPr>
              <a:spLocks noChangeArrowheads="1"/>
            </p:cNvSpPr>
            <p:nvPr/>
          </p:nvSpPr>
          <p:spPr bwMode="auto">
            <a:xfrm>
              <a:off x="3670" y="3144"/>
              <a:ext cx="755" cy="233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25" name="Rectangle 9"/>
            <p:cNvSpPr>
              <a:spLocks noChangeArrowheads="1"/>
            </p:cNvSpPr>
            <p:nvPr/>
          </p:nvSpPr>
          <p:spPr bwMode="auto">
            <a:xfrm>
              <a:off x="3670" y="3101"/>
              <a:ext cx="755" cy="16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 sz="2400">
                <a:latin typeface="Times New Roman" pitchFamily="18" charset="0"/>
              </a:endParaRPr>
            </a:p>
          </p:txBody>
        </p:sp>
        <p:sp>
          <p:nvSpPr>
            <p:cNvPr id="214026" name="Oval 10"/>
            <p:cNvSpPr>
              <a:spLocks noChangeArrowheads="1"/>
            </p:cNvSpPr>
            <p:nvPr/>
          </p:nvSpPr>
          <p:spPr bwMode="auto">
            <a:xfrm>
              <a:off x="3676" y="2957"/>
              <a:ext cx="755" cy="271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94" y="2976"/>
              <a:ext cx="314" cy="75"/>
              <a:chOff x="2208" y="2184"/>
              <a:chExt cx="176" cy="69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2140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30" name="Line 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31" name="Line 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5" name="Group 16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21403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34" name="Line 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35" name="Line 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214036" name="Oval 20"/>
            <p:cNvSpPr>
              <a:spLocks noChangeArrowheads="1"/>
            </p:cNvSpPr>
            <p:nvPr/>
          </p:nvSpPr>
          <p:spPr bwMode="auto">
            <a:xfrm>
              <a:off x="4846" y="3150"/>
              <a:ext cx="755" cy="233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37" name="Line 21"/>
            <p:cNvSpPr>
              <a:spLocks noChangeShapeType="1"/>
            </p:cNvSpPr>
            <p:nvPr/>
          </p:nvSpPr>
          <p:spPr bwMode="auto">
            <a:xfrm>
              <a:off x="4852" y="3137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38" name="Rectangle 22"/>
            <p:cNvSpPr>
              <a:spLocks noChangeArrowheads="1"/>
            </p:cNvSpPr>
            <p:nvPr/>
          </p:nvSpPr>
          <p:spPr bwMode="auto">
            <a:xfrm>
              <a:off x="4852" y="3113"/>
              <a:ext cx="755" cy="16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 sz="2400">
                <a:latin typeface="Times New Roman" pitchFamily="18" charset="0"/>
              </a:endParaRPr>
            </a:p>
          </p:txBody>
        </p:sp>
        <p:sp>
          <p:nvSpPr>
            <p:cNvPr id="214039" name="Oval 23"/>
            <p:cNvSpPr>
              <a:spLocks noChangeArrowheads="1"/>
            </p:cNvSpPr>
            <p:nvPr/>
          </p:nvSpPr>
          <p:spPr bwMode="auto">
            <a:xfrm>
              <a:off x="4858" y="2969"/>
              <a:ext cx="755" cy="271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338945" name="Object 1"/>
            <p:cNvGraphicFramePr>
              <a:graphicFrameLocks noChangeAspect="1"/>
            </p:cNvGraphicFramePr>
            <p:nvPr/>
          </p:nvGraphicFramePr>
          <p:xfrm>
            <a:off x="2816" y="2660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338945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660"/>
                          <a:ext cx="40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041" name="Rectangle 25"/>
            <p:cNvSpPr>
              <a:spLocks noChangeArrowheads="1"/>
            </p:cNvSpPr>
            <p:nvPr/>
          </p:nvSpPr>
          <p:spPr bwMode="auto">
            <a:xfrm>
              <a:off x="4647" y="3060"/>
              <a:ext cx="93" cy="12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42" name="Rectangle 26"/>
            <p:cNvSpPr>
              <a:spLocks noChangeArrowheads="1"/>
            </p:cNvSpPr>
            <p:nvPr/>
          </p:nvSpPr>
          <p:spPr bwMode="auto">
            <a:xfrm>
              <a:off x="4212" y="3099"/>
              <a:ext cx="93" cy="12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43" name="Rectangle 27"/>
            <p:cNvSpPr>
              <a:spLocks noChangeArrowheads="1"/>
            </p:cNvSpPr>
            <p:nvPr/>
          </p:nvSpPr>
          <p:spPr bwMode="auto">
            <a:xfrm>
              <a:off x="4395" y="3060"/>
              <a:ext cx="93" cy="12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44" name="Text Box 28"/>
            <p:cNvSpPr txBox="1">
              <a:spLocks noChangeArrowheads="1"/>
            </p:cNvSpPr>
            <p:nvPr/>
          </p:nvSpPr>
          <p:spPr bwMode="auto">
            <a:xfrm>
              <a:off x="2798" y="2444"/>
              <a:ext cx="126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TCP connection 1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214045" name="Text Box 29"/>
            <p:cNvSpPr txBox="1">
              <a:spLocks noChangeArrowheads="1"/>
            </p:cNvSpPr>
            <p:nvPr/>
          </p:nvSpPr>
          <p:spPr bwMode="auto">
            <a:xfrm>
              <a:off x="3634" y="3344"/>
              <a:ext cx="86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bottleneck -</a:t>
              </a:r>
            </a:p>
            <a:p>
              <a:r>
                <a:rPr lang="en-US" dirty="0"/>
                <a:t>router,</a:t>
              </a:r>
            </a:p>
            <a:p>
              <a:r>
                <a:rPr lang="en-US" dirty="0"/>
                <a:t>capacity R</a:t>
              </a:r>
              <a:endParaRPr lang="en-US" dirty="0">
                <a:latin typeface="Times New Roman" pitchFamily="18" charset="0"/>
              </a:endParaRPr>
            </a:p>
          </p:txBody>
        </p:sp>
        <p:grpSp>
          <p:nvGrpSpPr>
            <p:cNvPr id="6" name="Group 30"/>
            <p:cNvGrpSpPr>
              <a:grpSpLocks/>
            </p:cNvGrpSpPr>
            <p:nvPr/>
          </p:nvGrpSpPr>
          <p:grpSpPr bwMode="auto">
            <a:xfrm>
              <a:off x="5064" y="3006"/>
              <a:ext cx="314" cy="75"/>
              <a:chOff x="2208" y="2184"/>
              <a:chExt cx="176" cy="69"/>
            </a:xfrm>
          </p:grpSpPr>
          <p:grpSp>
            <p:nvGrpSpPr>
              <p:cNvPr id="7" name="Group 3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21404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4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5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8" name="Group 3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214052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53" name="Line 3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14054" name="Line 3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214055" name="Text Box 39"/>
            <p:cNvSpPr txBox="1">
              <a:spLocks noChangeArrowheads="1"/>
            </p:cNvSpPr>
            <p:nvPr/>
          </p:nvSpPr>
          <p:spPr bwMode="auto">
            <a:xfrm>
              <a:off x="2510" y="3422"/>
              <a:ext cx="94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TCP </a:t>
              </a:r>
            </a:p>
            <a:p>
              <a:pPr algn="l"/>
              <a:r>
                <a:rPr lang="en-US" dirty="0"/>
                <a:t>connection 2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214056" name="Freeform 40"/>
            <p:cNvSpPr>
              <a:spLocks/>
            </p:cNvSpPr>
            <p:nvPr/>
          </p:nvSpPr>
          <p:spPr bwMode="auto">
            <a:xfrm>
              <a:off x="3258" y="2730"/>
              <a:ext cx="24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8" y="390"/>
                </a:cxn>
                <a:cxn ang="0">
                  <a:pos x="2412" y="432"/>
                </a:cxn>
              </a:cxnLst>
              <a:rect l="0" t="0" r="r" b="b"/>
              <a:pathLst>
                <a:path w="2412" h="453">
                  <a:moveTo>
                    <a:pt x="0" y="0"/>
                  </a:moveTo>
                  <a:cubicBezTo>
                    <a:pt x="93" y="65"/>
                    <a:pt x="156" y="318"/>
                    <a:pt x="558" y="390"/>
                  </a:cubicBezTo>
                  <a:cubicBezTo>
                    <a:pt x="959" y="453"/>
                    <a:pt x="2026" y="423"/>
                    <a:pt x="2412" y="432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57" name="Rectangle 41"/>
            <p:cNvSpPr>
              <a:spLocks noChangeArrowheads="1"/>
            </p:cNvSpPr>
            <p:nvPr/>
          </p:nvSpPr>
          <p:spPr bwMode="auto">
            <a:xfrm>
              <a:off x="4314" y="3099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058" name="Freeform 42"/>
            <p:cNvSpPr>
              <a:spLocks/>
            </p:cNvSpPr>
            <p:nvPr/>
          </p:nvSpPr>
          <p:spPr bwMode="auto">
            <a:xfrm>
              <a:off x="3222" y="3193"/>
              <a:ext cx="2412" cy="453"/>
            </a:xfrm>
            <a:custGeom>
              <a:avLst/>
              <a:gdLst/>
              <a:ahLst/>
              <a:cxnLst>
                <a:cxn ang="0">
                  <a:pos x="0" y="453"/>
                </a:cxn>
                <a:cxn ang="0">
                  <a:pos x="558" y="63"/>
                </a:cxn>
                <a:cxn ang="0">
                  <a:pos x="2412" y="29"/>
                </a:cxn>
              </a:cxnLst>
              <a:rect l="0" t="0" r="r" b="b"/>
              <a:pathLst>
                <a:path w="2412" h="453">
                  <a:moveTo>
                    <a:pt x="0" y="453"/>
                  </a:moveTo>
                  <a:cubicBezTo>
                    <a:pt x="93" y="388"/>
                    <a:pt x="156" y="134"/>
                    <a:pt x="558" y="63"/>
                  </a:cubicBezTo>
                  <a:cubicBezTo>
                    <a:pt x="959" y="0"/>
                    <a:pt x="2026" y="36"/>
                    <a:pt x="2412" y="2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69275B3B-0A2D-41BE-8379-5E1BDC3D9F8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6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nb-NO"/>
              <a:t> </a:t>
            </a:r>
          </a:p>
          <a:p>
            <a:pPr algn="ctr">
              <a:buFontTx/>
              <a:buNone/>
            </a:pPr>
            <a:endParaRPr lang="nb-NO"/>
          </a:p>
        </p:txBody>
      </p:sp>
      <p:sp>
        <p:nvSpPr>
          <p:cNvPr id="2057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1409" y="505700"/>
            <a:ext cx="5691826" cy="144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nb-NO" sz="4400" dirty="0">
                <a:solidFill>
                  <a:schemeClr val="bg1"/>
                </a:solidFill>
              </a:rPr>
              <a:t>Computer Networks – Transport Layer</a:t>
            </a:r>
          </a:p>
        </p:txBody>
      </p:sp>
      <p:pic>
        <p:nvPicPr>
          <p:cNvPr id="48130" name="Picture 2" descr="Computer networks and their types. - ttafakar.think">
            <a:extLst>
              <a:ext uri="{FF2B5EF4-FFF2-40B4-BE49-F238E27FC236}">
                <a16:creationId xmlns:a16="http://schemas.microsoft.com/office/drawing/2014/main" id="{C90F2C73-B52F-A24F-83B6-09994ED6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54" y="2449187"/>
            <a:ext cx="7763098" cy="39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567608" y="0"/>
            <a:ext cx="7262192" cy="1143000"/>
          </a:xfrm>
        </p:spPr>
        <p:txBody>
          <a:bodyPr/>
          <a:lstStyle/>
          <a:p>
            <a:r>
              <a:rPr lang="en-US" dirty="0"/>
              <a:t>TCP Fairness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057400" y="1219200"/>
            <a:ext cx="3810000" cy="4648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u="sng" dirty="0">
                <a:solidFill>
                  <a:srgbClr val="FF0000"/>
                </a:solidFill>
              </a:rPr>
              <a:t>Fairness and UDP</a:t>
            </a:r>
          </a:p>
          <a:p>
            <a:pPr>
              <a:buNone/>
            </a:pPr>
            <a:r>
              <a:rPr lang="en-US" sz="2400" dirty="0"/>
              <a:t>Multimedia applications "rarely" use TCP</a:t>
            </a:r>
          </a:p>
          <a:p>
            <a:pPr lvl="1"/>
            <a:r>
              <a:rPr lang="en-US" sz="2000" dirty="0"/>
              <a:t>does not want data rate limited due to traffic jam control.</a:t>
            </a:r>
          </a:p>
          <a:p>
            <a:r>
              <a:rPr lang="en-US" sz="2400" dirty="0"/>
              <a:t>Instead uses UDP:</a:t>
            </a:r>
          </a:p>
          <a:p>
            <a:pPr lvl="1"/>
            <a:r>
              <a:rPr lang="en-US" sz="2000" dirty="0"/>
              <a:t>pumps audio / video at a constant rate, tolerates packet loss</a:t>
            </a:r>
          </a:p>
        </p:txBody>
      </p:sp>
      <p:sp>
        <p:nvSpPr>
          <p:cNvPr id="275460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5943600" y="1143000"/>
            <a:ext cx="4343400" cy="4648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u="sng" dirty="0">
                <a:solidFill>
                  <a:srgbClr val="FF0000"/>
                </a:solidFill>
              </a:rPr>
              <a:t>Fairness and parallel TCP connections</a:t>
            </a:r>
            <a:endParaRPr lang="en-US" sz="2400" dirty="0"/>
          </a:p>
          <a:p>
            <a:r>
              <a:rPr lang="en-US" sz="2400" dirty="0"/>
              <a:t>nothing prevents the appl from opening parallel connections between two machines.</a:t>
            </a:r>
          </a:p>
          <a:p>
            <a:r>
              <a:rPr lang="en-US" sz="2400" dirty="0"/>
              <a:t>Browsers often do this</a:t>
            </a:r>
          </a:p>
          <a:p>
            <a:r>
              <a:rPr lang="en-US" sz="2400" dirty="0"/>
              <a:t>Example: link with rate R with 9 connections:</a:t>
            </a:r>
          </a:p>
          <a:p>
            <a:r>
              <a:rPr lang="en-US" sz="2000" dirty="0"/>
              <a:t>new appl asks for one TCP connection, gets rate R / 10</a:t>
            </a:r>
          </a:p>
          <a:p>
            <a:r>
              <a:rPr lang="en-US" sz="2000" dirty="0"/>
              <a:t>new appl asks for 11 TCP connections, gets rate R / 2!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0EFA8AF-67AB-4FE4-87DA-037B7120922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7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7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5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5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5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5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5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build="p"/>
      <p:bldP spid="27546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1828800" y="4406900"/>
            <a:ext cx="10363200" cy="1362075"/>
          </a:xfrm>
        </p:spPr>
        <p:txBody>
          <a:bodyPr>
            <a:normAutofit/>
          </a:bodyPr>
          <a:lstStyle/>
          <a:p>
            <a:r>
              <a:rPr lang="nb-NO" sz="6000" dirty="0">
                <a:solidFill>
                  <a:schemeClr val="bg1"/>
                </a:solidFill>
              </a:rPr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Wireshark</a:t>
            </a:r>
            <a:r>
              <a:rPr lang="nb-NO" dirty="0"/>
              <a:t>: </a:t>
            </a:r>
            <a:r>
              <a:rPr lang="nb-NO" dirty="0" err="1"/>
              <a:t>Easy</a:t>
            </a:r>
            <a:r>
              <a:rPr lang="nb-NO" dirty="0"/>
              <a:t> transfer</a:t>
            </a:r>
          </a:p>
        </p:txBody>
      </p:sp>
      <p:grpSp>
        <p:nvGrpSpPr>
          <p:cNvPr id="19" name="Group 18"/>
          <p:cNvGrpSpPr/>
          <p:nvPr>
            <p:custDataLst>
              <p:tags r:id="rId3"/>
            </p:custDataLst>
          </p:nvPr>
        </p:nvGrpSpPr>
        <p:grpSpPr>
          <a:xfrm>
            <a:off x="1553781" y="980729"/>
            <a:ext cx="5505989" cy="1228725"/>
            <a:chOff x="29780" y="980728"/>
            <a:chExt cx="5505989" cy="1228725"/>
          </a:xfrm>
        </p:grpSpPr>
        <p:pic>
          <p:nvPicPr>
            <p:cNvPr id="188421" name="Picture 5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" y="980728"/>
              <a:ext cx="3533775" cy="1228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914812" y="1095127"/>
              <a:ext cx="1620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b-NO" dirty="0"/>
                <a:t>1) Experiment</a:t>
              </a:r>
            </a:p>
          </p:txBody>
        </p:sp>
        <p:cxnSp>
          <p:nvCxnSpPr>
            <p:cNvPr id="11" name="Straight Arrow Connector 10"/>
            <p:cNvCxnSpPr>
              <a:stCxn id="7" idx="1"/>
              <a:endCxn id="188421" idx="3"/>
            </p:cNvCxnSpPr>
            <p:nvPr/>
          </p:nvCxnSpPr>
          <p:spPr>
            <a:xfrm flipH="1">
              <a:off x="3563555" y="1279793"/>
              <a:ext cx="351257" cy="31529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>
            <p:custDataLst>
              <p:tags r:id="rId4"/>
            </p:custDataLst>
          </p:nvPr>
        </p:nvGrpSpPr>
        <p:grpSpPr>
          <a:xfrm>
            <a:off x="1561756" y="1547814"/>
            <a:ext cx="9106245" cy="2241226"/>
            <a:chOff x="37755" y="1547814"/>
            <a:chExt cx="9106245" cy="2241226"/>
          </a:xfrm>
        </p:grpSpPr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5" y="2276872"/>
              <a:ext cx="9106245" cy="1512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228184" y="15478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2) </a:t>
              </a:r>
              <a:r>
                <a:rPr lang="nb-NO" dirty="0" err="1"/>
                <a:t>Result</a:t>
              </a:r>
              <a:endParaRPr lang="nb-NO" dirty="0"/>
            </a:p>
          </p:txBody>
        </p:sp>
        <p:cxnSp>
          <p:nvCxnSpPr>
            <p:cNvPr id="15" name="Straight Arrow Connector 14"/>
            <p:cNvCxnSpPr>
              <a:stCxn id="13" idx="1"/>
              <a:endCxn id="188419" idx="0"/>
            </p:cNvCxnSpPr>
            <p:nvPr/>
          </p:nvCxnSpPr>
          <p:spPr>
            <a:xfrm flipH="1">
              <a:off x="4590878" y="1732480"/>
              <a:ext cx="1637306" cy="5443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420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22" y="4033214"/>
            <a:ext cx="41719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>
            <p:custDataLst>
              <p:tags r:id="rId6"/>
            </p:custDataLst>
          </p:nvPr>
        </p:nvSpPr>
        <p:spPr>
          <a:xfrm>
            <a:off x="8670338" y="38235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3) </a:t>
            </a:r>
            <a:r>
              <a:rPr lang="nb-NO" dirty="0" err="1"/>
              <a:t>Flow</a:t>
            </a:r>
            <a:r>
              <a:rPr lang="nb-NO" dirty="0"/>
              <a:t> Graph</a:t>
            </a:r>
          </a:p>
        </p:txBody>
      </p:sp>
      <p:cxnSp>
        <p:nvCxnSpPr>
          <p:cNvPr id="9" name="Straight Arrow Connector 8"/>
          <p:cNvCxnSpPr>
            <a:stCxn id="12" idx="1"/>
            <a:endCxn id="188420" idx="3"/>
          </p:cNvCxnSpPr>
          <p:nvPr>
            <p:custDataLst>
              <p:tags r:id="rId7"/>
            </p:custDataLst>
          </p:nvPr>
        </p:nvCxnSpPr>
        <p:spPr>
          <a:xfrm flipH="1">
            <a:off x="8514573" y="4008201"/>
            <a:ext cx="155765" cy="12013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>
            <p:custDataLst>
              <p:tags r:id="rId8"/>
            </p:custDataLst>
          </p:nvPr>
        </p:nvSpPr>
        <p:spPr>
          <a:xfrm>
            <a:off x="5087555" y="4365104"/>
            <a:ext cx="1512500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ounded Rectangle 22"/>
          <p:cNvSpPr/>
          <p:nvPr>
            <p:custDataLst>
              <p:tags r:id="rId9"/>
            </p:custDataLst>
          </p:nvPr>
        </p:nvSpPr>
        <p:spPr>
          <a:xfrm>
            <a:off x="5087555" y="4941168"/>
            <a:ext cx="1512501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ounded Rectangle 23"/>
          <p:cNvSpPr/>
          <p:nvPr>
            <p:custDataLst>
              <p:tags r:id="rId10"/>
            </p:custDataLst>
          </p:nvPr>
        </p:nvSpPr>
        <p:spPr>
          <a:xfrm>
            <a:off x="5087555" y="5553082"/>
            <a:ext cx="1512501" cy="8328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TextBox 27"/>
          <p:cNvSpPr txBox="1"/>
          <p:nvPr>
            <p:custDataLst>
              <p:tags r:id="rId11"/>
            </p:custDataLst>
          </p:nvPr>
        </p:nvSpPr>
        <p:spPr>
          <a:xfrm>
            <a:off x="1795891" y="405436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Connection</a:t>
            </a:r>
          </a:p>
        </p:txBody>
      </p:sp>
      <p:sp>
        <p:nvSpPr>
          <p:cNvPr id="29" name="TextBox 28"/>
          <p:cNvSpPr txBox="1"/>
          <p:nvPr>
            <p:custDataLst>
              <p:tags r:id="rId12"/>
            </p:custDataLst>
          </p:nvPr>
        </p:nvSpPr>
        <p:spPr>
          <a:xfrm>
            <a:off x="1795891" y="4809347"/>
            <a:ext cx="21204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Data transfer</a:t>
            </a:r>
            <a:br>
              <a:rPr lang="nb-NO" dirty="0"/>
            </a:br>
            <a:r>
              <a:rPr lang="nb-NO" sz="1600" dirty="0"/>
              <a:t>GET + ACK + 200OK</a:t>
            </a:r>
          </a:p>
        </p:txBody>
      </p:sp>
      <p:sp>
        <p:nvSpPr>
          <p:cNvPr id="30" name="TextBox 29"/>
          <p:cNvSpPr txBox="1"/>
          <p:nvPr>
            <p:custDataLst>
              <p:tags r:id="rId13"/>
            </p:custDataLst>
          </p:nvPr>
        </p:nvSpPr>
        <p:spPr>
          <a:xfrm>
            <a:off x="1847528" y="57184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Disconnection</a:t>
            </a:r>
            <a:endParaRPr lang="nb-NO" dirty="0"/>
          </a:p>
        </p:txBody>
      </p:sp>
      <p:cxnSp>
        <p:nvCxnSpPr>
          <p:cNvPr id="25" name="Straight Arrow Connector 24"/>
          <p:cNvCxnSpPr>
            <a:stCxn id="28" idx="3"/>
            <a:endCxn id="16" idx="1"/>
          </p:cNvCxnSpPr>
          <p:nvPr>
            <p:custDataLst>
              <p:tags r:id="rId14"/>
            </p:custDataLst>
          </p:nvPr>
        </p:nvCxnSpPr>
        <p:spPr>
          <a:xfrm>
            <a:off x="3147543" y="4239033"/>
            <a:ext cx="1940012" cy="41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9" idx="3"/>
            <a:endCxn id="23" idx="1"/>
          </p:cNvCxnSpPr>
          <p:nvPr>
            <p:custDataLst>
              <p:tags r:id="rId15"/>
            </p:custDataLst>
          </p:nvPr>
        </p:nvCxnSpPr>
        <p:spPr>
          <a:xfrm>
            <a:off x="3916344" y="5117124"/>
            <a:ext cx="1171211" cy="1120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0" idx="3"/>
            <a:endCxn id="24" idx="1"/>
          </p:cNvCxnSpPr>
          <p:nvPr>
            <p:custDataLst>
              <p:tags r:id="rId16"/>
            </p:custDataLst>
          </p:nvPr>
        </p:nvCxnSpPr>
        <p:spPr>
          <a:xfrm>
            <a:off x="3481309" y="5903113"/>
            <a:ext cx="1606246" cy="66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>
            <p:custDataLst>
              <p:tags r:id="rId17"/>
            </p:custDataLst>
          </p:nvPr>
        </p:nvGrpSpPr>
        <p:grpSpPr>
          <a:xfrm>
            <a:off x="9276960" y="4230516"/>
            <a:ext cx="1183128" cy="1781039"/>
            <a:chOff x="7752960" y="4230515"/>
            <a:chExt cx="1183128" cy="1781039"/>
          </a:xfrm>
        </p:grpSpPr>
        <p:pic>
          <p:nvPicPr>
            <p:cNvPr id="188422" name="Picture 6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960" y="4247717"/>
              <a:ext cx="1183128" cy="1763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ounded Rectangle 37"/>
            <p:cNvSpPr/>
            <p:nvPr>
              <p:custDataLst>
                <p:tags r:id="rId20"/>
              </p:custDataLst>
            </p:nvPr>
          </p:nvSpPr>
          <p:spPr>
            <a:xfrm>
              <a:off x="7752960" y="4230515"/>
              <a:ext cx="392208" cy="13458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9" name="Rounded Rectangle 38"/>
            <p:cNvSpPr/>
            <p:nvPr>
              <p:custDataLst>
                <p:tags r:id="rId21"/>
              </p:custDataLst>
            </p:nvPr>
          </p:nvSpPr>
          <p:spPr>
            <a:xfrm>
              <a:off x="7752960" y="5814691"/>
              <a:ext cx="591564" cy="19686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99FB3D65-C1E5-4FA1-A353-BEBBC3AAE6B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3" grpId="0" animBg="1"/>
      <p:bldP spid="24" grpId="0" animBg="1"/>
      <p:bldP spid="28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Wireshark</a:t>
            </a:r>
            <a:r>
              <a:rPr lang="nb-NO" dirty="0"/>
              <a:t>: SYN and SYN + 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75520" y="5085184"/>
            <a:ext cx="7704856" cy="129614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Exchanges </a:t>
            </a:r>
            <a:r>
              <a:rPr lang="nb-NO" dirty="0" err="1"/>
              <a:t>sequence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  <a:p>
            <a:r>
              <a:rPr lang="nb-NO" dirty="0"/>
              <a:t>Agreements MSS</a:t>
            </a:r>
          </a:p>
          <a:p>
            <a:r>
              <a:rPr lang="nb-NO" dirty="0"/>
              <a:t>Agreements / </a:t>
            </a:r>
            <a:r>
              <a:rPr lang="nb-NO" dirty="0" err="1"/>
              <a:t>exchanges</a:t>
            </a:r>
            <a:r>
              <a:rPr lang="nb-NO" dirty="0"/>
              <a:t> </a:t>
            </a:r>
            <a:r>
              <a:rPr lang="nb-NO" dirty="0" err="1"/>
              <a:t>Window</a:t>
            </a:r>
            <a:r>
              <a:rPr lang="nb-NO" dirty="0"/>
              <a:t> </a:t>
            </a:r>
            <a:r>
              <a:rPr lang="nb-NO" dirty="0" err="1"/>
              <a:t>scaling</a:t>
            </a:r>
            <a:endParaRPr lang="nb-NO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196752"/>
            <a:ext cx="38481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443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268760"/>
            <a:ext cx="38290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635167" y="3645025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SYN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9374004" y="3717032"/>
            <a:ext cx="1293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SYN + ACK</a:t>
            </a:r>
            <a:endParaRPr lang="nb-NO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>
            <p:custDataLst>
              <p:tags r:id="rId8"/>
            </p:custDataLst>
          </p:nvPr>
        </p:nvCxnSpPr>
        <p:spPr>
          <a:xfrm>
            <a:off x="3935760" y="1700808"/>
            <a:ext cx="4608512" cy="21602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3935760" y="1052737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Client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8976320" y="110642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Server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ADA0E52-D307-4BF8-BF63-C02C4A3AE3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5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Exercises</a:t>
            </a:r>
            <a:endParaRPr lang="nb-NO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/>
              <a:t>Text</a:t>
            </a:r>
            <a:r>
              <a:rPr lang="nb-NO" dirty="0"/>
              <a:t>  </a:t>
            </a:r>
            <a:r>
              <a:rPr lang="nb-NO" dirty="0" err="1"/>
              <a:t>assignment</a:t>
            </a:r>
            <a:r>
              <a:rPr lang="nb-NO" dirty="0"/>
              <a:t> </a:t>
            </a:r>
            <a:r>
              <a:rPr lang="nb-NO" dirty="0" err="1"/>
              <a:t>set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You</a:t>
            </a:r>
            <a:r>
              <a:rPr lang="nb-NO" dirty="0"/>
              <a:t> MUST have </a:t>
            </a:r>
            <a:r>
              <a:rPr lang="nb-NO" dirty="0" err="1"/>
              <a:t>completed</a:t>
            </a:r>
            <a:r>
              <a:rPr lang="nb-NO" dirty="0"/>
              <a:t>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exercises</a:t>
            </a:r>
            <a:r>
              <a:rPr lang="nb-NO" dirty="0"/>
              <a:t> to 0x05 and 0x06!</a:t>
            </a:r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talk </a:t>
            </a:r>
            <a:r>
              <a:rPr lang="nb-NO" dirty="0" err="1"/>
              <a:t>briefly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as ping, </a:t>
            </a:r>
            <a:r>
              <a:rPr lang="nb-NO" dirty="0" err="1"/>
              <a:t>netstat</a:t>
            </a:r>
            <a:r>
              <a:rPr lang="nb-NO" dirty="0"/>
              <a:t>, etc.,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MUST test </a:t>
            </a:r>
            <a:r>
              <a:rPr lang="nb-NO" dirty="0" err="1"/>
              <a:t>them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practice</a:t>
            </a:r>
            <a:r>
              <a:rPr lang="nb-NO" dirty="0"/>
              <a:t> </a:t>
            </a:r>
            <a:r>
              <a:rPr lang="nb-NO" dirty="0" err="1"/>
              <a:t>lessons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text-based</a:t>
            </a:r>
            <a:r>
              <a:rPr lang="nb-NO" dirty="0"/>
              <a:t> </a:t>
            </a:r>
            <a:r>
              <a:rPr lang="nb-NO" dirty="0" err="1"/>
              <a:t>shell</a:t>
            </a:r>
            <a:r>
              <a:rPr lang="nb-NO" dirty="0"/>
              <a:t> and test all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to,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it is not </a:t>
            </a:r>
            <a:r>
              <a:rPr lang="nb-NO" dirty="0" err="1"/>
              <a:t>specifically</a:t>
            </a:r>
            <a:r>
              <a:rPr lang="nb-NO" dirty="0"/>
              <a:t> </a:t>
            </a:r>
            <a:r>
              <a:rPr lang="nb-NO" dirty="0" err="1"/>
              <a:t>mentioned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…</a:t>
            </a:r>
          </a:p>
          <a:p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exercises</a:t>
            </a:r>
            <a:endParaRPr lang="nb-NO" dirty="0"/>
          </a:p>
          <a:p>
            <a:pPr lvl="2"/>
            <a:r>
              <a:rPr lang="nb-NO" dirty="0" err="1"/>
              <a:t>Install</a:t>
            </a:r>
            <a:r>
              <a:rPr lang="nb-NO" dirty="0"/>
              <a:t> </a:t>
            </a:r>
            <a:r>
              <a:rPr lang="nb-NO" dirty="0" err="1"/>
              <a:t>ncat</a:t>
            </a:r>
            <a:endParaRPr lang="nb-NO" dirty="0"/>
          </a:p>
          <a:p>
            <a:pPr lvl="2"/>
            <a:r>
              <a:rPr lang="nb-NO" dirty="0"/>
              <a:t>Is part </a:t>
            </a:r>
            <a:r>
              <a:rPr lang="nb-NO" dirty="0" err="1"/>
              <a:t>of</a:t>
            </a:r>
            <a:r>
              <a:rPr lang="nb-NO" dirty="0"/>
              <a:t> NMAP;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nmap.org</a:t>
            </a:r>
            <a:r>
              <a:rPr lang="nb-NO" dirty="0"/>
              <a:t>/</a:t>
            </a:r>
            <a:r>
              <a:rPr lang="nb-NO" dirty="0" err="1"/>
              <a:t>download.html</a:t>
            </a:r>
            <a:endParaRPr lang="nb-NO" dirty="0"/>
          </a:p>
          <a:p>
            <a:pPr lvl="2"/>
            <a:r>
              <a:rPr lang="nb-NO" dirty="0"/>
              <a:t>Run online port </a:t>
            </a:r>
            <a:r>
              <a:rPr lang="nb-NO" dirty="0" err="1"/>
              <a:t>scan</a:t>
            </a:r>
            <a:r>
              <a:rPr lang="nb-NO" dirty="0"/>
              <a:t> </a:t>
            </a:r>
            <a:r>
              <a:rPr lang="nb-NO" dirty="0" err="1"/>
              <a:t>against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machine</a:t>
            </a:r>
            <a:endParaRPr lang="nb-NO" dirty="0"/>
          </a:p>
          <a:p>
            <a:pPr lvl="2"/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www.grc.com</a:t>
            </a:r>
            <a:r>
              <a:rPr lang="nb-NO" dirty="0"/>
              <a:t>/</a:t>
            </a:r>
            <a:r>
              <a:rPr lang="nb-NO" dirty="0" err="1"/>
              <a:t>default.htm</a:t>
            </a:r>
            <a:endParaRPr lang="nb-NO" dirty="0"/>
          </a:p>
          <a:p>
            <a:pPr lvl="2"/>
            <a:r>
              <a:rPr lang="nb-NO" dirty="0" err="1"/>
              <a:t>Scroll</a:t>
            </a:r>
            <a:r>
              <a:rPr lang="nb-NO" dirty="0"/>
              <a:t> </a:t>
            </a:r>
            <a:r>
              <a:rPr lang="nb-NO" dirty="0" err="1"/>
              <a:t>down</a:t>
            </a:r>
            <a:r>
              <a:rPr lang="nb-NO" dirty="0"/>
              <a:t> and </a:t>
            </a: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ShieldsUp</a:t>
            </a:r>
            <a:r>
              <a:rPr lang="nb-NO" dirty="0"/>
              <a:t>!</a:t>
            </a:r>
          </a:p>
          <a:p>
            <a:pPr lvl="2"/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Proceed</a:t>
            </a:r>
            <a:r>
              <a:rPr lang="nb-NO" dirty="0"/>
              <a:t>,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Common</a:t>
            </a:r>
            <a:r>
              <a:rPr lang="nb-NO" dirty="0"/>
              <a:t> Ports</a:t>
            </a:r>
          </a:p>
          <a:p>
            <a:pPr lvl="2"/>
            <a:r>
              <a:rPr lang="nb-NO" dirty="0"/>
              <a:t>(</a:t>
            </a:r>
            <a:r>
              <a:rPr lang="nb-NO" dirty="0" err="1"/>
              <a:t>Should</a:t>
            </a:r>
            <a:r>
              <a:rPr lang="nb-NO" dirty="0"/>
              <a:t> not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findings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not </a:t>
            </a:r>
            <a:r>
              <a:rPr lang="nb-NO" dirty="0" err="1"/>
              <a:t>the</a:t>
            </a:r>
            <a:r>
              <a:rPr lang="nb-NO" dirty="0"/>
              <a:t> Information Security </a:t>
            </a:r>
            <a:r>
              <a:rPr lang="nb-NO" dirty="0" err="1"/>
              <a:t>subject</a:t>
            </a:r>
            <a:r>
              <a:rPr lang="nb-NO" dirty="0"/>
              <a:t>,</a:t>
            </a:r>
          </a:p>
          <a:p>
            <a:pPr lvl="2"/>
            <a:r>
              <a:rPr lang="nb-NO" dirty="0" err="1"/>
              <a:t>the</a:t>
            </a:r>
            <a:r>
              <a:rPr lang="nb-NO" dirty="0"/>
              <a:t> purpose is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port </a:t>
            </a:r>
            <a:r>
              <a:rPr lang="nb-NO" dirty="0" err="1"/>
              <a:t>numbers</a:t>
            </a:r>
            <a:r>
              <a:rPr lang="nb-NO" dirty="0"/>
              <a:t>…)</a:t>
            </a:r>
          </a:p>
          <a:p>
            <a:pPr lvl="2"/>
            <a:r>
              <a:rPr lang="nb-NO" dirty="0" err="1"/>
              <a:t>Wireshark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transport </a:t>
            </a:r>
            <a:r>
              <a:rPr lang="nb-NO" dirty="0" err="1"/>
              <a:t>layer</a:t>
            </a:r>
            <a:endParaRPr lang="nb-NO" dirty="0"/>
          </a:p>
          <a:p>
            <a:pPr lvl="2"/>
            <a:r>
              <a:rPr lang="nb-NO" dirty="0" err="1"/>
              <a:t>Wireshark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latest </a:t>
            </a:r>
            <a:r>
              <a:rPr lang="nb-NO" dirty="0" err="1"/>
              <a:t>tasks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HTTP, FTP </a:t>
            </a:r>
            <a:r>
              <a:rPr lang="nb-NO" dirty="0" err="1"/>
              <a:t>etc</a:t>
            </a:r>
            <a:r>
              <a:rPr lang="nb-NO" dirty="0"/>
              <a:t>;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transport </a:t>
            </a:r>
            <a:r>
              <a:rPr lang="nb-NO" dirty="0" err="1"/>
              <a:t>layer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2684C-ADEF-45AB-9DBC-4FEFB68986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3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optional</a:t>
            </a:r>
            <a:r>
              <a:rPr lang="nb-NO" dirty="0"/>
              <a:t> </a:t>
            </a:r>
            <a:r>
              <a:rPr lang="nb-NO" dirty="0" err="1"/>
              <a:t>self-study</a:t>
            </a:r>
            <a:endParaRPr lang="nb-NO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E8A8A2-F3AC-46F4-B156-7E81E527F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8" y="4228641"/>
            <a:ext cx="10214994" cy="2042949"/>
          </a:xfrm>
        </p:spPr>
        <p:txBody>
          <a:bodyPr>
            <a:normAutofit/>
          </a:bodyPr>
          <a:lstStyle/>
          <a:p>
            <a:r>
              <a:rPr lang="nb-NO" dirty="0"/>
              <a:t>For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in more </a:t>
            </a:r>
            <a:r>
              <a:rPr lang="nb-NO" dirty="0" err="1"/>
              <a:t>depth</a:t>
            </a:r>
            <a:r>
              <a:rPr lang="nb-NO" dirty="0"/>
              <a:t> to </a:t>
            </a:r>
            <a:r>
              <a:rPr lang="nb-NO" dirty="0" err="1"/>
              <a:t>better</a:t>
            </a:r>
            <a:r>
              <a:rPr lang="nb-NO" dirty="0"/>
              <a:t> understand,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today's</a:t>
            </a:r>
            <a:r>
              <a:rPr lang="nb-NO" dirty="0"/>
              <a:t> </a:t>
            </a:r>
            <a:r>
              <a:rPr lang="nb-NO" dirty="0" err="1"/>
              <a:t>teaching</a:t>
            </a:r>
            <a:r>
              <a:rPr lang="nb-NO" dirty="0"/>
              <a:t>, it must be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personal </a:t>
            </a:r>
            <a:r>
              <a:rPr lang="nb-NO" dirty="0" err="1"/>
              <a:t>work</a:t>
            </a:r>
            <a:r>
              <a:rPr lang="nb-NO" dirty="0"/>
              <a:t> to understand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.</a:t>
            </a:r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no</a:t>
            </a:r>
            <a:r>
              <a:rPr lang="nb-NO" dirty="0"/>
              <a:t> questions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exam</a:t>
            </a:r>
            <a:r>
              <a:rPr lang="nb-NO" dirty="0"/>
              <a:t> from </a:t>
            </a:r>
            <a:r>
              <a:rPr lang="nb-NO" dirty="0" err="1"/>
              <a:t>these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therefore</a:t>
            </a:r>
            <a:r>
              <a:rPr lang="nb-NO" dirty="0"/>
              <a:t> not </a:t>
            </a:r>
            <a:r>
              <a:rPr lang="nb-NO" dirty="0" err="1"/>
              <a:t>considered</a:t>
            </a:r>
            <a:r>
              <a:rPr lang="nb-NO" dirty="0"/>
              <a:t> to be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syllabus.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4E1EE19-6ACC-40B0-8BA0-67E237E80199}" type="slidenum">
              <a:rPr lang="en-US" smtClean="0"/>
              <a:pPr>
                <a:buFontTx/>
                <a:buNone/>
                <a:defRPr/>
              </a:pPr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b="1" dirty="0" err="1">
                <a:latin typeface="Courier New" pitchFamily="49" charset="0"/>
                <a:cs typeface="Courier New" pitchFamily="49" charset="0"/>
              </a:rPr>
              <a:t>netstat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12024" y="1052736"/>
            <a:ext cx="4248472" cy="28803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command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provides</a:t>
            </a:r>
            <a:r>
              <a:rPr lang="nb-NO" dirty="0"/>
              <a:t> an </a:t>
            </a:r>
            <a:r>
              <a:rPr lang="nb-NO" dirty="0" err="1"/>
              <a:t>overview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ports:</a:t>
            </a:r>
          </a:p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–a </a:t>
            </a:r>
            <a:r>
              <a:rPr lang="nb-NO" dirty="0"/>
              <a:t>:  UDP</a:t>
            </a:r>
          </a:p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–s </a:t>
            </a:r>
            <a:r>
              <a:rPr lang="nb-NO" dirty="0"/>
              <a:t>: </a:t>
            </a:r>
            <a:r>
              <a:rPr lang="nb-NO" dirty="0" err="1"/>
              <a:t>statistics</a:t>
            </a:r>
            <a:endParaRPr lang="nb-NO" dirty="0"/>
          </a:p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–r :</a:t>
            </a:r>
            <a:r>
              <a:rPr lang="nb-NO" dirty="0" err="1">
                <a:cs typeface="Courier New" pitchFamily="49" charset="0"/>
              </a:rPr>
              <a:t>routing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table</a:t>
            </a:r>
            <a:endParaRPr lang="nb-NO" dirty="0">
              <a:cs typeface="Courier New" pitchFamily="49" charset="0"/>
            </a:endParaRPr>
          </a:p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–n </a:t>
            </a:r>
            <a:r>
              <a:rPr lang="nb-NO" dirty="0"/>
              <a:t>: not DNS-</a:t>
            </a:r>
            <a:r>
              <a:rPr lang="nb-NO" dirty="0" err="1"/>
              <a:t>name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+ </a:t>
            </a:r>
            <a:r>
              <a:rPr lang="nb-NO" dirty="0" err="1"/>
              <a:t>many</a:t>
            </a:r>
            <a:r>
              <a:rPr lang="nb-NO" dirty="0"/>
              <a:t> more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o.l. (–B </a:t>
            </a:r>
            <a:r>
              <a:rPr lang="nb-NO" dirty="0" err="1"/>
              <a:t>on</a:t>
            </a:r>
            <a:r>
              <a:rPr lang="nb-NO" dirty="0"/>
              <a:t> Win7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</p:txBody>
      </p:sp>
      <p:grpSp>
        <p:nvGrpSpPr>
          <p:cNvPr id="8" name="Group 7"/>
          <p:cNvGrpSpPr/>
          <p:nvPr>
            <p:custDataLst>
              <p:tags r:id="rId4"/>
            </p:custDataLst>
          </p:nvPr>
        </p:nvGrpSpPr>
        <p:grpSpPr>
          <a:xfrm>
            <a:off x="1669314" y="1052737"/>
            <a:ext cx="4570703" cy="2809875"/>
            <a:chOff x="145313" y="1052736"/>
            <a:chExt cx="4570703" cy="2809875"/>
          </a:xfrm>
        </p:grpSpPr>
        <p:pic>
          <p:nvPicPr>
            <p:cNvPr id="17305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13" y="1052736"/>
              <a:ext cx="4570703" cy="280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187624" y="2894197"/>
              <a:ext cx="24737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>
                  <a:solidFill>
                    <a:srgbClr val="00B0F0"/>
                  </a:solidFill>
                </a:rPr>
                <a:t>Windows</a:t>
              </a:r>
              <a:endParaRPr lang="nb-NO" sz="32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7" name="Group 6"/>
          <p:cNvGrpSpPr/>
          <p:nvPr>
            <p:custDataLst>
              <p:tags r:id="rId5"/>
            </p:custDataLst>
          </p:nvPr>
        </p:nvGrpSpPr>
        <p:grpSpPr>
          <a:xfrm>
            <a:off x="1550450" y="4221089"/>
            <a:ext cx="9182100" cy="2219325"/>
            <a:chOff x="26450" y="4221088"/>
            <a:chExt cx="9182100" cy="2219325"/>
          </a:xfrm>
        </p:grpSpPr>
        <p:pic>
          <p:nvPicPr>
            <p:cNvPr id="173059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0" y="4221088"/>
              <a:ext cx="9182100" cy="221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059832" y="4892992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5400" dirty="0">
                  <a:solidFill>
                    <a:srgbClr val="00B0F0"/>
                  </a:solidFill>
                </a:rPr>
                <a:t>OSX</a:t>
              </a:r>
              <a:endParaRPr lang="nb-NO" sz="4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3" name="Group 12"/>
          <p:cNvGrpSpPr/>
          <p:nvPr>
            <p:custDataLst>
              <p:tags r:id="rId6"/>
            </p:custDataLst>
          </p:nvPr>
        </p:nvGrpSpPr>
        <p:grpSpPr>
          <a:xfrm>
            <a:off x="2197670" y="2360493"/>
            <a:ext cx="1378051" cy="692497"/>
            <a:chOff x="673669" y="2360492"/>
            <a:chExt cx="1378051" cy="692497"/>
          </a:xfrm>
        </p:grpSpPr>
        <p:sp>
          <p:nvSpPr>
            <p:cNvPr id="11" name="Rounded Rectangle 10"/>
            <p:cNvSpPr/>
            <p:nvPr/>
          </p:nvSpPr>
          <p:spPr>
            <a:xfrm>
              <a:off x="683568" y="2852936"/>
              <a:ext cx="1368152" cy="185277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3669" y="2360492"/>
              <a:ext cx="1378051" cy="6924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nb-NO" sz="1300" dirty="0">
                  <a:solidFill>
                    <a:schemeClr val="bg1"/>
                  </a:solidFill>
                </a:rPr>
                <a:t>Klient IP-adresse:</a:t>
              </a:r>
              <a:br>
                <a:rPr lang="nb-NO" sz="1300" dirty="0">
                  <a:solidFill>
                    <a:schemeClr val="bg1"/>
                  </a:solidFill>
                </a:rPr>
              </a:br>
              <a:r>
                <a:rPr lang="nb-NO" sz="1300" dirty="0">
                  <a:solidFill>
                    <a:schemeClr val="bg1"/>
                  </a:solidFill>
                </a:rPr>
                <a:t>portnummer</a:t>
              </a:r>
            </a:p>
          </p:txBody>
        </p:sp>
      </p:grpSp>
      <p:grpSp>
        <p:nvGrpSpPr>
          <p:cNvPr id="16" name="Group 15"/>
          <p:cNvGrpSpPr/>
          <p:nvPr>
            <p:custDataLst>
              <p:tags r:id="rId7"/>
            </p:custDataLst>
          </p:nvPr>
        </p:nvGrpSpPr>
        <p:grpSpPr>
          <a:xfrm>
            <a:off x="3719736" y="2360492"/>
            <a:ext cx="1440160" cy="692497"/>
            <a:chOff x="2195736" y="2360491"/>
            <a:chExt cx="1440160" cy="692497"/>
          </a:xfrm>
        </p:grpSpPr>
        <p:sp>
          <p:nvSpPr>
            <p:cNvPr id="14" name="Rounded Rectangle 13"/>
            <p:cNvSpPr/>
            <p:nvPr/>
          </p:nvSpPr>
          <p:spPr>
            <a:xfrm>
              <a:off x="2267744" y="2852936"/>
              <a:ext cx="1135063" cy="185277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5736" y="2360491"/>
              <a:ext cx="1440160" cy="6924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nb-NO" sz="1300" dirty="0">
                  <a:solidFill>
                    <a:schemeClr val="bg1"/>
                  </a:solidFill>
                </a:rPr>
                <a:t>Server IP-adresse:</a:t>
              </a:r>
              <a:br>
                <a:rPr lang="nb-NO" sz="1300" dirty="0">
                  <a:solidFill>
                    <a:schemeClr val="bg1"/>
                  </a:solidFill>
                </a:rPr>
              </a:br>
              <a:r>
                <a:rPr lang="nb-NO" sz="1300" dirty="0">
                  <a:solidFill>
                    <a:schemeClr val="bg1"/>
                  </a:solidFill>
                </a:rPr>
                <a:t>portnummer</a:t>
              </a:r>
            </a:p>
          </p:txBody>
        </p:sp>
      </p:grpSp>
      <p:grpSp>
        <p:nvGrpSpPr>
          <p:cNvPr id="19" name="Group 18"/>
          <p:cNvGrpSpPr/>
          <p:nvPr>
            <p:custDataLst>
              <p:tags r:id="rId8"/>
            </p:custDataLst>
          </p:nvPr>
        </p:nvGrpSpPr>
        <p:grpSpPr>
          <a:xfrm>
            <a:off x="5195838" y="2391272"/>
            <a:ext cx="1053738" cy="646941"/>
            <a:chOff x="3671838" y="2391271"/>
            <a:chExt cx="1053738" cy="646941"/>
          </a:xfrm>
        </p:grpSpPr>
        <p:sp>
          <p:nvSpPr>
            <p:cNvPr id="15" name="Rounded Rectangle 14"/>
            <p:cNvSpPr/>
            <p:nvPr/>
          </p:nvSpPr>
          <p:spPr>
            <a:xfrm>
              <a:off x="3779913" y="2852935"/>
              <a:ext cx="837588" cy="185277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71838" y="2391271"/>
              <a:ext cx="1053738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solidFill>
                    <a:schemeClr val="bg1"/>
                  </a:solidFill>
                </a:rPr>
                <a:t>Forbindelsens</a:t>
              </a:r>
              <a:br>
                <a:rPr lang="nb-NO" sz="1200" dirty="0">
                  <a:solidFill>
                    <a:schemeClr val="bg1"/>
                  </a:solidFill>
                </a:rPr>
              </a:br>
              <a:r>
                <a:rPr lang="nb-NO" sz="1200" dirty="0">
                  <a:solidFill>
                    <a:schemeClr val="bg1"/>
                  </a:solidFill>
                </a:rPr>
                <a:t>Tilstand</a:t>
              </a:r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62E76C02-F9A9-4D40-8A0E-D2F0131447B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9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Overview</a:t>
            </a:r>
            <a:r>
              <a:rPr lang="nb-NO" dirty="0"/>
              <a:t>: Services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981200" y="3717032"/>
            <a:ext cx="8229600" cy="2448272"/>
          </a:xfrm>
        </p:spPr>
        <p:txBody>
          <a:bodyPr>
            <a:normAutofit/>
          </a:bodyPr>
          <a:lstStyle/>
          <a:p>
            <a:r>
              <a:rPr lang="nb-NO" dirty="0" err="1"/>
              <a:t>Both</a:t>
            </a:r>
            <a:r>
              <a:rPr lang="nb-NO" dirty="0"/>
              <a:t> in Windows (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above</a:t>
            </a:r>
            <a:r>
              <a:rPr lang="nb-NO" dirty="0"/>
              <a:t>) and in OSX (/ </a:t>
            </a:r>
            <a:r>
              <a:rPr lang="nb-NO" dirty="0" err="1"/>
              <a:t>etc</a:t>
            </a:r>
            <a:r>
              <a:rPr lang="nb-NO" dirty="0"/>
              <a:t>) </a:t>
            </a:r>
            <a:r>
              <a:rPr lang="nb-NO" dirty="0" err="1"/>
              <a:t>there</a:t>
            </a:r>
            <a:r>
              <a:rPr lang="nb-NO" dirty="0"/>
              <a:t> is a list (services)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ports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registered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protocols</a:t>
            </a:r>
            <a:r>
              <a:rPr lang="nb-NO" dirty="0"/>
              <a:t> / services</a:t>
            </a:r>
          </a:p>
          <a:p>
            <a:r>
              <a:rPr lang="nb-NO" dirty="0"/>
              <a:t>This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decides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stated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protocol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netstat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7" y="1028316"/>
            <a:ext cx="627856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109077"/>
            <a:ext cx="8618800" cy="20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351584" y="1302879"/>
            <a:ext cx="8316416" cy="2365904"/>
            <a:chOff x="827584" y="1302879"/>
            <a:chExt cx="8316416" cy="2365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15681" y="1302879"/>
              <a:ext cx="5028319" cy="236590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827584" y="1556792"/>
              <a:ext cx="3384376" cy="17281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AC78EB-9ABB-40E7-8FC2-4849D2C3961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1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OSX: Network </a:t>
            </a:r>
            <a:r>
              <a:rPr lang="nb-NO" dirty="0" err="1"/>
              <a:t>Utility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981200" y="1124744"/>
            <a:ext cx="8229600" cy="1008112"/>
          </a:xfrm>
        </p:spPr>
        <p:txBody>
          <a:bodyPr>
            <a:normAutofit/>
          </a:bodyPr>
          <a:lstStyle/>
          <a:p>
            <a:r>
              <a:rPr lang="nb-NO" dirty="0"/>
              <a:t>OSX (under Applications / Utilities) has a GUI </a:t>
            </a:r>
            <a:r>
              <a:rPr lang="nb-NO" dirty="0" err="1"/>
              <a:t>against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standard </a:t>
            </a:r>
            <a:r>
              <a:rPr lang="nb-NO" dirty="0" err="1"/>
              <a:t>tools</a:t>
            </a:r>
            <a:endParaRPr lang="nb-NO" dirty="0"/>
          </a:p>
        </p:txBody>
      </p:sp>
      <p:pic>
        <p:nvPicPr>
          <p:cNvPr id="185346" name="Picture 2" descr="C:\Users\blistog\Documents\My Dropbox\NetworkUtility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833952"/>
            <a:ext cx="7162801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2ACBB5D-F44E-4734-A52C-D1360830FD3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3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Win</a:t>
            </a:r>
            <a:r>
              <a:rPr lang="nb-NO" dirty="0"/>
              <a:t>: </a:t>
            </a:r>
            <a:r>
              <a:rPr lang="nb-NO" dirty="0" err="1"/>
              <a:t>TCPView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991544" y="1052736"/>
            <a:ext cx="8229600" cy="1008112"/>
          </a:xfrm>
        </p:spPr>
        <p:txBody>
          <a:bodyPr>
            <a:normAutofit/>
          </a:bodyPr>
          <a:lstStyle/>
          <a:p>
            <a:r>
              <a:rPr lang="nb-NO" dirty="0"/>
              <a:t>From MS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download</a:t>
            </a:r>
            <a:r>
              <a:rPr lang="nb-NO" dirty="0"/>
              <a:t> </a:t>
            </a:r>
            <a:r>
              <a:rPr lang="nb-NO" dirty="0" err="1"/>
              <a:t>TCPView</a:t>
            </a:r>
            <a:endParaRPr lang="nb-NO" dirty="0"/>
          </a:p>
          <a:p>
            <a:r>
              <a:rPr lang="nb-NO" dirty="0"/>
              <a:t>GUI </a:t>
            </a:r>
            <a:r>
              <a:rPr lang="nb-NO" dirty="0" err="1"/>
              <a:t>that</a:t>
            </a:r>
            <a:r>
              <a:rPr lang="nb-NO" dirty="0"/>
              <a:t> shows "most"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netstat</a:t>
            </a:r>
            <a:endParaRPr lang="nb-NO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060848"/>
            <a:ext cx="8673302" cy="436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0254CDD-6455-4E2A-8281-B2D3D4C04A3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88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09D84-69DF-6109-DA8D-58D6E5AE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22C229-ADA9-7906-5E67-3969DEE9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the transport layer services:</a:t>
            </a:r>
          </a:p>
          <a:p>
            <a:pPr lvl="1"/>
            <a:r>
              <a:rPr lang="en-US" dirty="0"/>
              <a:t>TCP, UDP</a:t>
            </a:r>
          </a:p>
          <a:p>
            <a:r>
              <a:rPr lang="en-US" dirty="0"/>
              <a:t>To learn about multiplexing/demultiplexing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Gates and </a:t>
            </a:r>
            <a:r>
              <a:rPr lang="nb-NO" dirty="0" err="1"/>
              <a:t>security</a:t>
            </a:r>
            <a:r>
              <a:rPr lang="nb-NO" dirty="0"/>
              <a:t> (</a:t>
            </a:r>
            <a:r>
              <a:rPr lang="nb-NO" dirty="0" err="1"/>
              <a:t>firewalls</a:t>
            </a:r>
            <a:r>
              <a:rPr lang="nb-NO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981200" y="1052736"/>
            <a:ext cx="8291264" cy="2016224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Access to a 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application</a:t>
            </a:r>
            <a:r>
              <a:rPr lang="nb-NO" dirty="0"/>
              <a:t> is via a port </a:t>
            </a:r>
            <a:r>
              <a:rPr lang="nb-NO" dirty="0" err="1"/>
              <a:t>number</a:t>
            </a:r>
            <a:r>
              <a:rPr lang="nb-NO" dirty="0"/>
              <a:t> (cf.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HTTP in </a:t>
            </a:r>
            <a:r>
              <a:rPr lang="nb-NO" dirty="0" err="1"/>
              <a:t>exercises</a:t>
            </a:r>
            <a:r>
              <a:rPr lang="nb-NO" dirty="0"/>
              <a:t>)</a:t>
            </a:r>
          </a:p>
          <a:p>
            <a:r>
              <a:rPr lang="nb-NO" dirty="0"/>
              <a:t>Port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thus</a:t>
            </a:r>
            <a:r>
              <a:rPr lang="nb-NO" dirty="0"/>
              <a:t> tell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programs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 </a:t>
            </a:r>
            <a:r>
              <a:rPr lang="nb-NO" dirty="0" err="1"/>
              <a:t>machine</a:t>
            </a: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775520" y="2636912"/>
            <a:ext cx="3600400" cy="4221088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Common</a:t>
            </a:r>
            <a:r>
              <a:rPr lang="nb-NO" dirty="0"/>
              <a:t> port </a:t>
            </a:r>
            <a:r>
              <a:rPr lang="nb-NO" dirty="0" err="1"/>
              <a:t>scanning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: </a:t>
            </a:r>
            <a:r>
              <a:rPr lang="nb-NO" sz="4800" b="1" dirty="0" err="1">
                <a:latin typeface="Courier New" pitchFamily="49" charset="0"/>
                <a:cs typeface="Courier New" pitchFamily="49" charset="0"/>
              </a:rPr>
              <a:t>nmap</a:t>
            </a:r>
            <a:endParaRPr lang="nb-NO" sz="4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cs typeface="Courier New" pitchFamily="49" charset="0"/>
              </a:rPr>
              <a:t>Port </a:t>
            </a:r>
            <a:r>
              <a:rPr lang="nb-NO" dirty="0" err="1">
                <a:cs typeface="Courier New" pitchFamily="49" charset="0"/>
              </a:rPr>
              <a:t>scanning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will</a:t>
            </a:r>
            <a:r>
              <a:rPr lang="nb-NO" dirty="0">
                <a:cs typeface="Courier New" pitchFamily="49" charset="0"/>
              </a:rPr>
              <a:t> be </a:t>
            </a:r>
            <a:r>
              <a:rPr lang="nb-NO" dirty="0" err="1">
                <a:cs typeface="Courier New" pitchFamily="49" charset="0"/>
              </a:rPr>
              <a:t>able</a:t>
            </a:r>
            <a:r>
              <a:rPr lang="nb-NO" dirty="0">
                <a:cs typeface="Courier New" pitchFamily="49" charset="0"/>
              </a:rPr>
              <a:t> to tell </a:t>
            </a:r>
            <a:r>
              <a:rPr lang="nb-NO" dirty="0" err="1">
                <a:cs typeface="Courier New" pitchFamily="49" charset="0"/>
              </a:rPr>
              <a:t>you</a:t>
            </a:r>
            <a:r>
              <a:rPr lang="nb-NO" dirty="0">
                <a:cs typeface="Courier New" pitchFamily="49" charset="0"/>
              </a:rPr>
              <a:t> (a lot) </a:t>
            </a:r>
            <a:r>
              <a:rPr lang="nb-NO" dirty="0" err="1">
                <a:cs typeface="Courier New" pitchFamily="49" charset="0"/>
              </a:rPr>
              <a:t>about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the</a:t>
            </a:r>
            <a:r>
              <a:rPr lang="nb-NO" dirty="0">
                <a:cs typeface="Courier New" pitchFamily="49" charset="0"/>
              </a:rPr>
              <a:t> OS and </a:t>
            </a:r>
            <a:r>
              <a:rPr lang="nb-NO" dirty="0" err="1">
                <a:cs typeface="Courier New" pitchFamily="49" charset="0"/>
              </a:rPr>
              <a:t>what</a:t>
            </a:r>
            <a:r>
              <a:rPr lang="nb-NO" dirty="0">
                <a:cs typeface="Courier New" pitchFamily="49" charset="0"/>
              </a:rPr>
              <a:t> services it is </a:t>
            </a:r>
            <a:r>
              <a:rPr lang="nb-NO" dirty="0" err="1">
                <a:cs typeface="Courier New" pitchFamily="49" charset="0"/>
              </a:rPr>
              <a:t>running</a:t>
            </a:r>
            <a:endParaRPr lang="nb-NO" dirty="0">
              <a:cs typeface="Courier New" pitchFamily="49" charset="0"/>
            </a:endParaRPr>
          </a:p>
          <a:p>
            <a:r>
              <a:rPr lang="nb-NO" dirty="0">
                <a:cs typeface="Courier New" pitchFamily="49" charset="0"/>
              </a:rPr>
              <a:t>Most </a:t>
            </a:r>
            <a:r>
              <a:rPr lang="nb-NO" dirty="0" err="1">
                <a:cs typeface="Courier New" pitchFamily="49" charset="0"/>
              </a:rPr>
              <a:t>software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firewalls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are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there</a:t>
            </a:r>
            <a:r>
              <a:rPr lang="nb-NO" dirty="0">
                <a:cs typeface="Courier New" pitchFamily="49" charset="0"/>
              </a:rPr>
              <a:t> to filter </a:t>
            </a:r>
            <a:r>
              <a:rPr lang="nb-NO" dirty="0" err="1">
                <a:cs typeface="Courier New" pitchFamily="49" charset="0"/>
              </a:rPr>
              <a:t>out</a:t>
            </a:r>
            <a:r>
              <a:rPr lang="nb-NO" dirty="0">
                <a:cs typeface="Courier New" pitchFamily="49" charset="0"/>
              </a:rPr>
              <a:t> </a:t>
            </a:r>
            <a:r>
              <a:rPr lang="nb-NO" dirty="0" err="1">
                <a:cs typeface="Courier New" pitchFamily="49" charset="0"/>
              </a:rPr>
              <a:t>such</a:t>
            </a:r>
            <a:r>
              <a:rPr lang="nb-NO" dirty="0">
                <a:cs typeface="Courier New" pitchFamily="49" charset="0"/>
              </a:rPr>
              <a:t> "</a:t>
            </a:r>
            <a:r>
              <a:rPr lang="nb-NO" dirty="0" err="1">
                <a:cs typeface="Courier New" pitchFamily="49" charset="0"/>
              </a:rPr>
              <a:t>unwanted</a:t>
            </a:r>
            <a:r>
              <a:rPr lang="nb-NO" dirty="0">
                <a:cs typeface="Courier New" pitchFamily="49" charset="0"/>
              </a:rPr>
              <a:t>" </a:t>
            </a:r>
            <a:r>
              <a:rPr lang="nb-NO" dirty="0" err="1">
                <a:cs typeface="Courier New" pitchFamily="49" charset="0"/>
              </a:rPr>
              <a:t>requests</a:t>
            </a:r>
            <a:r>
              <a:rPr lang="nb-NO" dirty="0">
                <a:cs typeface="Courier New" pitchFamily="49" charset="0"/>
              </a:rPr>
              <a:t>.</a:t>
            </a:r>
            <a:endParaRPr lang="nb-NO" dirty="0"/>
          </a:p>
        </p:txBody>
      </p:sp>
      <p:pic>
        <p:nvPicPr>
          <p:cNvPr id="17510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11" y="2852937"/>
            <a:ext cx="5226320" cy="281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DB82490-12FF-4A91-B514-463688ED87B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1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UDP </a:t>
            </a:r>
            <a:r>
              <a:rPr lang="nb-NO" dirty="0" err="1">
                <a:solidFill>
                  <a:srgbClr val="FF0000"/>
                </a:solidFill>
              </a:rPr>
              <a:t>checksum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05000" y="990600"/>
            <a:ext cx="80772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Sender</a:t>
            </a:r>
          </a:p>
          <a:p>
            <a:pPr lvl="1"/>
            <a:r>
              <a:rPr lang="en-US" sz="2400" dirty="0"/>
              <a:t>Perceives the segment as composed of </a:t>
            </a:r>
            <a:r>
              <a:rPr lang="en-US" sz="2400" dirty="0">
                <a:solidFill>
                  <a:srgbClr val="FF0000"/>
                </a:solidFill>
              </a:rPr>
              <a:t>16 bits words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Summarizes</a:t>
            </a:r>
            <a:r>
              <a:rPr lang="en-US" sz="2400" dirty="0"/>
              <a:t> all of the words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Takes </a:t>
            </a:r>
            <a:r>
              <a:rPr lang="en-US" sz="2400" dirty="0">
                <a:solidFill>
                  <a:schemeClr val="accent2"/>
                </a:solidFill>
              </a:rPr>
              <a:t>1’s complement</a:t>
            </a:r>
            <a:r>
              <a:rPr lang="en-US" sz="2400" dirty="0"/>
              <a:t> of the sum (flips)</a:t>
            </a:r>
          </a:p>
          <a:p>
            <a:pPr lvl="1"/>
            <a:r>
              <a:rPr lang="en-US" sz="2400" dirty="0"/>
              <a:t>Puts </a:t>
            </a:r>
            <a:r>
              <a:rPr lang="en-US" sz="2400" dirty="0">
                <a:solidFill>
                  <a:srgbClr val="FF0000"/>
                </a:solidFill>
              </a:rPr>
              <a:t>checksum</a:t>
            </a:r>
            <a:r>
              <a:rPr lang="en-US" sz="2400" dirty="0"/>
              <a:t> into the header of the segment.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Receiver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Summarizes </a:t>
            </a:r>
            <a:r>
              <a:rPr lang="en-US" sz="2400" dirty="0"/>
              <a:t>all 16-bit words in the received segment, including the check sum.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sum= 1111 1111 1111 1111  =&gt; everything OK</a:t>
            </a:r>
          </a:p>
          <a:p>
            <a:r>
              <a:rPr lang="en-US" sz="2800" u="sng" dirty="0"/>
              <a:t>At best, this only gives an </a:t>
            </a:r>
            <a:r>
              <a:rPr lang="en-US" sz="2800" u="sng" dirty="0">
                <a:solidFill>
                  <a:srgbClr val="7030A0"/>
                </a:solidFill>
              </a:rPr>
              <a:t>indication</a:t>
            </a:r>
            <a:r>
              <a:rPr lang="en-US" sz="2800" u="sng" dirty="0"/>
              <a:t> of whether an error has occurred during the transfer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6E68A-C819-4AA1-B6DC-AFA8C481F25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860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Ex: </a:t>
            </a:r>
            <a:r>
              <a:rPr lang="nb-NO" sz="3600" dirty="0" err="1"/>
              <a:t>Internet</a:t>
            </a:r>
            <a:r>
              <a:rPr lang="nb-NO" sz="3600" dirty="0"/>
              <a:t> </a:t>
            </a:r>
            <a:r>
              <a:rPr lang="nb-NO" sz="3600" dirty="0" err="1"/>
              <a:t>checksum</a:t>
            </a:r>
            <a:endParaRPr lang="nb-NO" sz="3600" dirty="0"/>
          </a:p>
        </p:txBody>
      </p:sp>
      <p:sp>
        <p:nvSpPr>
          <p:cNvPr id="194564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3981450"/>
            <a:ext cx="6400800" cy="2369880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1  1  1  0  0  1  1  0  0  1  1  0  0  1  1  0</a:t>
            </a: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1  1  0  1  0  1  0  1  0  1  0  1  0  1  0  1</a:t>
            </a:r>
          </a:p>
          <a:p>
            <a:pPr eaLnBrk="0" hangingPunct="0">
              <a:lnSpc>
                <a:spcPct val="120000"/>
              </a:lnSpc>
            </a:pPr>
            <a:endParaRPr lang="en-US" sz="2000" b="1" dirty="0">
              <a:latin typeface="Comic Sans MS" pitchFamily="66" charset="0"/>
            </a:endParaRPr>
          </a:p>
          <a:p>
            <a:pPr eaLnBrk="0" hangingPunct="0"/>
            <a:r>
              <a:rPr lang="en-US" sz="2000" b="1" dirty="0">
                <a:latin typeface="Comic Sans MS" pitchFamily="66" charset="0"/>
              </a:rPr>
              <a:t>1  1  0  1  1  1  0  1  1  1  0  1  1  1  0  1  1</a:t>
            </a:r>
          </a:p>
          <a:p>
            <a:pPr eaLnBrk="0" hangingPunct="0">
              <a:lnSpc>
                <a:spcPct val="120000"/>
              </a:lnSpc>
            </a:pPr>
            <a:endParaRPr lang="en-US" sz="2000" b="1" dirty="0">
              <a:latin typeface="Comic Sans MS" pitchFamily="66" charset="0"/>
            </a:endParaRP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1  0  1  1  1  0  1  1  1  0  1  1  1  </a:t>
            </a:r>
            <a:r>
              <a:rPr lang="en-US" sz="2000" b="1" dirty="0">
                <a:solidFill>
                  <a:schemeClr val="accent2"/>
                </a:solidFill>
                <a:latin typeface="Comic Sans MS" pitchFamily="66" charset="0"/>
              </a:rPr>
              <a:t>1  0  0</a:t>
            </a: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mic Sans MS" pitchFamily="66" charset="0"/>
              </a:rPr>
              <a:t>0  1  0  0  0  1  0  0  0  1  0  0  0  0  1  1</a:t>
            </a:r>
            <a:endParaRPr lang="en-US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194565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3352800" y="4808538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94567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8801" y="4940301"/>
            <a:ext cx="1546225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Comic Sans MS" pitchFamily="66" charset="0"/>
              </a:rPr>
              <a:t>wraparound</a:t>
            </a:r>
          </a:p>
        </p:txBody>
      </p:sp>
      <p:sp>
        <p:nvSpPr>
          <p:cNvPr id="19456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8439" y="5548314"/>
            <a:ext cx="636587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Comic Sans MS" pitchFamily="66" charset="0"/>
              </a:rPr>
              <a:t>sum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55813" y="5900739"/>
            <a:ext cx="1319212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rgbClr val="0070C0"/>
                </a:solidFill>
                <a:latin typeface="Comic Sans MS" pitchFamily="66" charset="0"/>
              </a:rPr>
              <a:t>checksum</a:t>
            </a:r>
          </a:p>
        </p:txBody>
      </p:sp>
      <p:sp>
        <p:nvSpPr>
          <p:cNvPr id="194570" name="Line 10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3352800" y="5527675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4" name="Group 3"/>
          <p:cNvGrpSpPr/>
          <p:nvPr>
            <p:custDataLst>
              <p:tags r:id="rId9"/>
            </p:custDataLst>
          </p:nvPr>
        </p:nvGrpSpPr>
        <p:grpSpPr>
          <a:xfrm>
            <a:off x="3429001" y="4984751"/>
            <a:ext cx="6175375" cy="398463"/>
            <a:chOff x="1905000" y="4984750"/>
            <a:chExt cx="6175375" cy="398463"/>
          </a:xfrm>
        </p:grpSpPr>
        <p:sp>
          <p:nvSpPr>
            <p:cNvPr id="194566" name="Oval 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905000" y="4984750"/>
              <a:ext cx="304800" cy="3048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med"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94571" name="Freeform 11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2066925" y="5291138"/>
              <a:ext cx="6013450" cy="920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8"/>
                </a:cxn>
                <a:cxn ang="0">
                  <a:pos x="3788" y="58"/>
                </a:cxn>
              </a:cxnLst>
              <a:rect l="0" t="0" r="r" b="b"/>
              <a:pathLst>
                <a:path w="3788" h="58">
                  <a:moveTo>
                    <a:pt x="0" y="0"/>
                  </a:moveTo>
                  <a:lnTo>
                    <a:pt x="0" y="58"/>
                  </a:lnTo>
                  <a:lnTo>
                    <a:pt x="3788" y="58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med"/>
              <a:tailEnd type="stealth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94572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55813" y="2563283"/>
            <a:ext cx="629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b-NO" dirty="0"/>
              <a:t>Ex: </a:t>
            </a:r>
            <a:r>
              <a:rPr lang="nb-NO" dirty="0" err="1"/>
              <a:t>Two</a:t>
            </a:r>
            <a:r>
              <a:rPr lang="nb-NO" dirty="0"/>
              <a:t> 16 bit parts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total </a:t>
            </a:r>
            <a:r>
              <a:rPr lang="nb-NO" dirty="0" err="1"/>
              <a:t>package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together</a:t>
            </a:r>
            <a:endParaRPr lang="nb-NO" dirty="0"/>
          </a:p>
        </p:txBody>
      </p:sp>
      <p:sp>
        <p:nvSpPr>
          <p:cNvPr id="194573" name="Text Box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59682" y="1190108"/>
            <a:ext cx="80726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nb-NO" dirty="0"/>
              <a:t>Note: </a:t>
            </a:r>
            <a:r>
              <a:rPr lang="nb-NO" dirty="0" err="1"/>
              <a:t>Mean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significant</a:t>
            </a:r>
            <a:r>
              <a:rPr lang="nb-NO" dirty="0"/>
              <a:t> </a:t>
            </a:r>
            <a:r>
              <a:rPr lang="nb-NO" dirty="0" err="1"/>
              <a:t>position</a:t>
            </a:r>
            <a:r>
              <a:rPr lang="nb-NO" dirty="0"/>
              <a:t> is </a:t>
            </a:r>
            <a:r>
              <a:rPr lang="nb-NO" dirty="0" err="1"/>
              <a:t>added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LSb</a:t>
            </a:r>
            <a:r>
              <a:rPr lang="nb-NO" dirty="0"/>
              <a:t> (</a:t>
            </a:r>
            <a:r>
              <a:rPr lang="nb-NO" dirty="0" err="1"/>
              <a:t>Least</a:t>
            </a:r>
            <a:r>
              <a:rPr lang="nb-NO" dirty="0"/>
              <a:t> </a:t>
            </a:r>
            <a:r>
              <a:rPr lang="nb-NO" dirty="0" err="1"/>
              <a:t>Significant</a:t>
            </a:r>
            <a:r>
              <a:rPr lang="nb-NO" dirty="0"/>
              <a:t> Bit)!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BAA8478-CEFB-417A-BBA8-391D3915822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3171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4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4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4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5" grpId="0" animBg="1"/>
      <p:bldP spid="194567" grpId="0"/>
      <p:bldP spid="194568" grpId="0"/>
      <p:bldP spid="194569" grpId="0"/>
      <p:bldP spid="194570" grpId="0" animBg="1"/>
      <p:bldP spid="19457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999163" y="2244725"/>
            <a:ext cx="6192837" cy="4248150"/>
          </a:xfrm>
        </p:spPr>
        <p:txBody>
          <a:bodyPr>
            <a:normAutofit fontScale="90000"/>
          </a:bodyPr>
          <a:lstStyle/>
          <a:p>
            <a:r>
              <a:rPr lang="nb-NO" sz="10700" dirty="0" err="1"/>
              <a:t>T</a:t>
            </a:r>
            <a:r>
              <a:rPr lang="nb-NO" sz="2700" dirty="0" err="1"/>
              <a:t>ransmission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		</a:t>
            </a:r>
            <a:r>
              <a:rPr lang="nb-NO" sz="10700" dirty="0"/>
              <a:t>C</a:t>
            </a:r>
            <a:r>
              <a:rPr lang="nb-NO" sz="2200" dirty="0"/>
              <a:t>ontrol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				</a:t>
            </a:r>
            <a:r>
              <a:rPr lang="nb-NO" sz="10700" dirty="0" err="1"/>
              <a:t>P</a:t>
            </a:r>
            <a:r>
              <a:rPr lang="nb-NO" sz="2700" dirty="0" err="1"/>
              <a:t>rotocol</a:t>
            </a:r>
            <a:br>
              <a:rPr lang="nb-NO" sz="2700" dirty="0">
                <a:solidFill>
                  <a:schemeClr val="bg1"/>
                </a:solidFill>
              </a:rPr>
            </a:br>
            <a:endParaRPr lang="nb-NO" sz="2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  <p:custDataLst>
              <p:tags r:id="rId3"/>
            </p:custDataLst>
          </p:nvPr>
        </p:nvSpPr>
        <p:spPr>
          <a:xfrm>
            <a:off x="0" y="765175"/>
            <a:ext cx="7843838" cy="18605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sz="4600" b="1" cap="all" dirty="0">
                <a:latin typeface="Georgia"/>
              </a:rPr>
              <a:t>How to </a:t>
            </a:r>
            <a:r>
              <a:rPr lang="nb-NO" sz="4600" b="1" cap="all" dirty="0" err="1">
                <a:latin typeface="Georgia"/>
              </a:rPr>
              <a:t>achieve</a:t>
            </a:r>
            <a:r>
              <a:rPr lang="nb-NO" sz="4600" b="1" cap="all" dirty="0">
                <a:latin typeface="Georgia"/>
              </a:rPr>
              <a:t> reliable </a:t>
            </a:r>
            <a:r>
              <a:rPr lang="nb-NO" sz="4600" b="1" cap="all" dirty="0" err="1">
                <a:latin typeface="Georgia"/>
              </a:rPr>
              <a:t>transmission</a:t>
            </a:r>
            <a:r>
              <a:rPr lang="nb-NO" sz="4600" b="1" cap="all" dirty="0">
                <a:latin typeface="Georgia"/>
              </a:rPr>
              <a:t> </a:t>
            </a:r>
            <a:r>
              <a:rPr lang="nb-NO" sz="4600" b="1" cap="all" dirty="0" err="1">
                <a:latin typeface="Georgia"/>
              </a:rPr>
              <a:t>through</a:t>
            </a:r>
            <a:r>
              <a:rPr lang="nb-NO" sz="4600" b="1" cap="all" dirty="0">
                <a:latin typeface="Georgia"/>
              </a:rPr>
              <a:t> an </a:t>
            </a:r>
            <a:r>
              <a:rPr lang="nb-NO" sz="4600" b="1" cap="all" dirty="0" err="1">
                <a:latin typeface="Georgia"/>
              </a:rPr>
              <a:t>unreliable</a:t>
            </a:r>
            <a:r>
              <a:rPr lang="nb-NO" sz="4600" b="1" cap="all" dirty="0">
                <a:latin typeface="Georgia"/>
              </a:rPr>
              <a:t> </a:t>
            </a:r>
            <a:r>
              <a:rPr lang="nb-NO" sz="4600" b="1" cap="all" dirty="0" err="1">
                <a:latin typeface="Georgia"/>
              </a:rPr>
              <a:t>channel</a:t>
            </a:r>
            <a:r>
              <a:rPr lang="nb-NO" sz="4600" b="1" cap="all" dirty="0">
                <a:latin typeface="Georgia"/>
              </a:rPr>
              <a:t>?</a:t>
            </a:r>
            <a:endParaRPr lang="nb-NO" dirty="0"/>
          </a:p>
        </p:txBody>
      </p:sp>
      <p:sp>
        <p:nvSpPr>
          <p:cNvPr id="4" name="Rectangle 3"/>
          <p:cNvSpPr/>
          <p:nvPr/>
        </p:nvSpPr>
        <p:spPr>
          <a:xfrm rot="3659157">
            <a:off x="746684" y="4115671"/>
            <a:ext cx="5298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 err="1"/>
              <a:t>Principles</a:t>
            </a:r>
            <a:r>
              <a:rPr lang="nb-NO" sz="4000" dirty="0"/>
              <a:t> </a:t>
            </a:r>
            <a:r>
              <a:rPr lang="nb-NO" sz="4000" dirty="0" err="1"/>
              <a:t>behind</a:t>
            </a:r>
            <a:r>
              <a:rPr lang="nb-NO" sz="4000" dirty="0"/>
              <a:t>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8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TCP fair?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005014" y="1071547"/>
            <a:ext cx="8434387" cy="1571636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Two competing sessions :</a:t>
            </a:r>
          </a:p>
          <a:p>
            <a:r>
              <a:rPr lang="en-US" sz="2000" dirty="0"/>
              <a:t>Additive increase gives a slope of 1, which increases gradually</a:t>
            </a:r>
          </a:p>
          <a:p>
            <a:r>
              <a:rPr lang="en-US" sz="2000" dirty="0"/>
              <a:t>multiplicative reduction reduces flow proportionally</a:t>
            </a:r>
          </a:p>
        </p:txBody>
      </p:sp>
      <p:sp>
        <p:nvSpPr>
          <p:cNvPr id="215044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24300" y="5848350"/>
            <a:ext cx="3638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4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3924300" y="2752725"/>
            <a:ext cx="0" cy="308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504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rot="-2938105" flipH="1" flipV="1">
            <a:off x="3317876" y="4487864"/>
            <a:ext cx="3560763" cy="142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504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905250" y="3000376"/>
            <a:ext cx="2819400" cy="280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5048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73514" y="2754314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</a:t>
            </a:r>
            <a:endParaRPr lang="en-US" sz="1000">
              <a:latin typeface="Times New Roman" pitchFamily="18" charset="0"/>
            </a:endParaRPr>
          </a:p>
        </p:txBody>
      </p:sp>
      <p:sp>
        <p:nvSpPr>
          <p:cNvPr id="21504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04001" y="5459413"/>
            <a:ext cx="4032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R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215050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83139" y="2819401"/>
            <a:ext cx="354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evenly distributed data rate</a:t>
            </a:r>
            <a:endParaRPr lang="en-US" sz="1000" dirty="0">
              <a:latin typeface="Times New Roman" pitchFamily="18" charset="0"/>
            </a:endParaRPr>
          </a:p>
        </p:txBody>
      </p:sp>
      <p:sp>
        <p:nvSpPr>
          <p:cNvPr id="21505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83014" y="5876925"/>
            <a:ext cx="3546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Compound 1 flow-through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215052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-5396642">
            <a:off x="1797844" y="4176505"/>
            <a:ext cx="3738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/>
              <a:t>Forbindelse</a:t>
            </a:r>
            <a:r>
              <a:rPr lang="en-US" sz="1600" dirty="0"/>
              <a:t> 2 </a:t>
            </a:r>
            <a:r>
              <a:rPr lang="en-US" sz="1600" dirty="0" err="1"/>
              <a:t>gjennomstrømning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215053" name="Line 1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rot="-2938105" flipH="1" flipV="1">
            <a:off x="5027613" y="5105401"/>
            <a:ext cx="1293813" cy="4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5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97539" y="4676775"/>
            <a:ext cx="4537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congestion avoidance: additive increase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215055" name="Line 15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4914901" y="4638676"/>
            <a:ext cx="1171575" cy="631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56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53164" y="4437063"/>
            <a:ext cx="32111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loss: reduces window by factor 2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215057" name="Line 17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rot="-2938105" flipH="1" flipV="1">
            <a:off x="4706939" y="4778376"/>
            <a:ext cx="1303337" cy="238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58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411789" y="4191000"/>
            <a:ext cx="4537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congestion avoidance: additive increase</a:t>
            </a:r>
          </a:p>
        </p:txBody>
      </p:sp>
      <p:sp>
        <p:nvSpPr>
          <p:cNvPr id="215059" name="Line 19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4772026" y="4352926"/>
            <a:ext cx="981075" cy="765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60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54701" y="3989388"/>
            <a:ext cx="32111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loss: reduces window by factor 2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215061" name="Line 21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rot="-2938105" flipH="1" flipV="1">
            <a:off x="4563270" y="4631533"/>
            <a:ext cx="1279525" cy="142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62" name="Line 22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>
            <a:off x="4705351" y="4171950"/>
            <a:ext cx="911225" cy="889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15063" name="Line 23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rot="-2938105" flipH="1" flipV="1">
            <a:off x="4483895" y="4568033"/>
            <a:ext cx="1279525" cy="142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7466572D-27F6-4387-915C-E9318301EDF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7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50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0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3" grpId="0" animBg="1"/>
      <p:bldP spid="215054" grpId="0" autoUpdateAnimBg="0"/>
      <p:bldP spid="215055" grpId="0" animBg="1"/>
      <p:bldP spid="215056" grpId="0" autoUpdateAnimBg="0"/>
      <p:bldP spid="215057" grpId="0" animBg="1"/>
      <p:bldP spid="215058" grpId="0" autoUpdateAnimBg="0"/>
      <p:bldP spid="215059" grpId="0" animBg="1"/>
      <p:bldP spid="215060" grpId="0" autoUpdateAnimBg="0"/>
      <p:bldP spid="215061" grpId="0" animBg="1"/>
      <p:bldP spid="215062" grpId="0" animBg="1"/>
      <p:bldP spid="21506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TCP: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The biggest difference between different varieties is exactly how they handle 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</a:p>
          <a:p>
            <a:r>
              <a:rPr lang="en-US" dirty="0"/>
              <a:t>Tahoe ("vanilla"), Reno, New Reno, Vegas, BIC / CUBIC (Linux 2.6-&gt;), CTCP (Windows Vista / 7 -&gt;, ..)</a:t>
            </a:r>
          </a:p>
          <a:p>
            <a:r>
              <a:rPr lang="en-US" dirty="0"/>
              <a:t>Everyone tries to get the bit rate back up faster after packet loss</a:t>
            </a:r>
          </a:p>
          <a:p>
            <a:r>
              <a:rPr lang="en-US" sz="2000" dirty="0"/>
              <a:t>Without outperforming "vanilla" TCP</a:t>
            </a:r>
          </a:p>
          <a:p>
            <a:r>
              <a:rPr lang="en-US" sz="2000" dirty="0"/>
              <a:t>New versions should be Tahoe-friendly</a:t>
            </a:r>
            <a:r>
              <a:rPr lang="en-US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53BD-BADF-45F1-B2AA-2EDD9CDD70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45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5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TCP: </a:t>
            </a:r>
            <a:r>
              <a:rPr lang="nb-NO" dirty="0" err="1"/>
              <a:t>Nagle's</a:t>
            </a:r>
            <a:r>
              <a:rPr lang="nb-NO" dirty="0"/>
              <a:t> </a:t>
            </a:r>
            <a:r>
              <a:rPr lang="nb-NO" dirty="0" err="1"/>
              <a:t>algorithm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 + IPv4 </a:t>
            </a:r>
            <a:r>
              <a:rPr lang="nb-NO" dirty="0" err="1"/>
              <a:t>adds</a:t>
            </a:r>
            <a:r>
              <a:rPr lang="nb-NO" dirty="0"/>
              <a:t> 20 bytes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headers</a:t>
            </a:r>
            <a:r>
              <a:rPr lang="nb-NO" dirty="0"/>
              <a:t> </a:t>
            </a:r>
            <a:r>
              <a:rPr lang="nb-NO" dirty="0" err="1"/>
              <a:t>each</a:t>
            </a:r>
            <a:endParaRPr lang="nb-NO" dirty="0"/>
          </a:p>
          <a:p>
            <a:r>
              <a:rPr lang="nb-NO" dirty="0"/>
              <a:t>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have to transfer </a:t>
            </a:r>
            <a:r>
              <a:rPr lang="nb-NO" b="1" dirty="0" err="1"/>
              <a:t>one</a:t>
            </a:r>
            <a:r>
              <a:rPr lang="nb-NO" b="1" dirty="0"/>
              <a:t> </a:t>
            </a:r>
            <a:r>
              <a:rPr lang="nb-NO" dirty="0"/>
              <a:t>letter,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a </a:t>
            </a:r>
            <a:r>
              <a:rPr lang="nb-NO" dirty="0" err="1"/>
              <a:t>large</a:t>
            </a:r>
            <a:r>
              <a:rPr lang="nb-NO" dirty="0"/>
              <a:t> "overhead".</a:t>
            </a:r>
          </a:p>
          <a:p>
            <a:r>
              <a:rPr lang="nb-NO" sz="2000" dirty="0" err="1"/>
              <a:t>Only</a:t>
            </a:r>
            <a:r>
              <a:rPr lang="nb-NO" sz="2000" dirty="0"/>
              <a:t> 1/41 = 2.4%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package</a:t>
            </a:r>
            <a:r>
              <a:rPr lang="nb-NO" sz="2000" dirty="0"/>
              <a:t> is data</a:t>
            </a:r>
          </a:p>
          <a:p>
            <a:r>
              <a:rPr lang="nb-NO" sz="2000" dirty="0"/>
              <a:t>With ACK from server: </a:t>
            </a:r>
            <a:r>
              <a:rPr lang="nb-NO" sz="2000" dirty="0" err="1"/>
              <a:t>only</a:t>
            </a:r>
            <a:r>
              <a:rPr lang="nb-NO" sz="2000" dirty="0"/>
              <a:t> 1.2%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bandwidth</a:t>
            </a:r>
            <a:r>
              <a:rPr lang="nb-NO" sz="2000" dirty="0"/>
              <a:t> is used for </a:t>
            </a:r>
            <a:r>
              <a:rPr lang="nb-NO" sz="2000" dirty="0" err="1"/>
              <a:t>something</a:t>
            </a:r>
            <a:r>
              <a:rPr lang="nb-NO" sz="2000" dirty="0"/>
              <a:t> </a:t>
            </a:r>
            <a:r>
              <a:rPr lang="nb-NO" sz="2000" dirty="0" err="1"/>
              <a:t>useful</a:t>
            </a:r>
            <a:r>
              <a:rPr lang="nb-NO" sz="2000" dirty="0"/>
              <a:t> (</a:t>
            </a:r>
            <a:r>
              <a:rPr lang="nb-NO" sz="2000" dirty="0" err="1"/>
              <a:t>even</a:t>
            </a:r>
            <a:r>
              <a:rPr lang="nb-NO" sz="2000" dirty="0"/>
              <a:t> less </a:t>
            </a:r>
            <a:r>
              <a:rPr lang="nb-NO" sz="2000" dirty="0" err="1"/>
              <a:t>if</a:t>
            </a:r>
            <a:r>
              <a:rPr lang="nb-NO" sz="2000" dirty="0"/>
              <a:t>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include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link </a:t>
            </a:r>
            <a:r>
              <a:rPr lang="nb-NO" sz="2000" dirty="0" err="1"/>
              <a:t>layer</a:t>
            </a:r>
            <a:r>
              <a:rPr lang="nb-NO" sz="2000" dirty="0"/>
              <a:t> header.</a:t>
            </a:r>
          </a:p>
          <a:p>
            <a:r>
              <a:rPr lang="nb-NO" dirty="0" err="1">
                <a:solidFill>
                  <a:srgbClr val="0070C0"/>
                </a:solidFill>
              </a:rPr>
              <a:t>Nagle's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algorithm</a:t>
            </a:r>
            <a:endParaRPr lang="nb-NO" dirty="0">
              <a:solidFill>
                <a:srgbClr val="0070C0"/>
              </a:solidFill>
            </a:endParaRPr>
          </a:p>
          <a:p>
            <a:pPr lvl="1"/>
            <a:r>
              <a:rPr lang="nb-NO" dirty="0"/>
              <a:t>Stores data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server </a:t>
            </a:r>
            <a:r>
              <a:rPr lang="nb-NO" dirty="0" err="1"/>
              <a:t>until</a:t>
            </a:r>
            <a:r>
              <a:rPr lang="nb-NO" dirty="0"/>
              <a:t> ACK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 is </a:t>
            </a:r>
            <a:r>
              <a:rPr lang="nb-NO" dirty="0" err="1"/>
              <a:t>received</a:t>
            </a:r>
            <a:r>
              <a:rPr lang="nb-NO" dirty="0"/>
              <a:t>,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amount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data </a:t>
            </a:r>
            <a:r>
              <a:rPr lang="nb-NO" dirty="0" err="1"/>
              <a:t>becomes</a:t>
            </a:r>
            <a:r>
              <a:rPr lang="nb-NO" dirty="0"/>
              <a:t>&gt; = 1 MSS (</a:t>
            </a:r>
            <a:r>
              <a:rPr lang="nb-NO" dirty="0" err="1"/>
              <a:t>maximum</a:t>
            </a:r>
            <a:r>
              <a:rPr lang="nb-NO" dirty="0"/>
              <a:t> segment </a:t>
            </a:r>
            <a:r>
              <a:rPr lang="nb-NO" dirty="0" err="1"/>
              <a:t>size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Problematic</a:t>
            </a:r>
            <a:r>
              <a:rPr lang="nb-NO" dirty="0"/>
              <a:t> in real-time </a:t>
            </a:r>
            <a:r>
              <a:rPr lang="nb-NO" dirty="0" err="1"/>
              <a:t>applications</a:t>
            </a:r>
            <a:r>
              <a:rPr lang="nb-NO" dirty="0"/>
              <a:t> (</a:t>
            </a:r>
            <a:r>
              <a:rPr lang="nb-NO" dirty="0" err="1"/>
              <a:t>eg</a:t>
            </a:r>
            <a:r>
              <a:rPr lang="nb-NO" dirty="0"/>
              <a:t> online games) due to "</a:t>
            </a:r>
            <a:r>
              <a:rPr lang="nb-NO" dirty="0" err="1"/>
              <a:t>delayed</a:t>
            </a:r>
            <a:r>
              <a:rPr lang="nb-NO" dirty="0"/>
              <a:t> ACK" from </a:t>
            </a:r>
            <a:r>
              <a:rPr lang="nb-NO" dirty="0" err="1"/>
              <a:t>the</a:t>
            </a:r>
            <a:r>
              <a:rPr lang="nb-NO" dirty="0"/>
              <a:t> server side</a:t>
            </a:r>
          </a:p>
          <a:p>
            <a:pPr lvl="1"/>
            <a:r>
              <a:rPr lang="nb-NO" dirty="0" err="1"/>
              <a:t>Can</a:t>
            </a:r>
            <a:r>
              <a:rPr lang="nb-NO" dirty="0"/>
              <a:t> / must be </a:t>
            </a:r>
            <a:r>
              <a:rPr lang="nb-NO" dirty="0" err="1"/>
              <a:t>solved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application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B9DD4-D60F-47FF-8A17-396A6D60705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9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Reliable </a:t>
            </a:r>
            <a:r>
              <a:rPr lang="nb-NO" dirty="0" err="1"/>
              <a:t>transmission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UDP sikrer </a:t>
            </a:r>
            <a:r>
              <a:rPr lang="nb-NO" dirty="0" err="1"/>
              <a:t>mux</a:t>
            </a:r>
            <a:r>
              <a:rPr lang="nb-NO" dirty="0"/>
              <a:t>/</a:t>
            </a:r>
            <a:r>
              <a:rPr lang="nb-NO" dirty="0" err="1"/>
              <a:t>demux</a:t>
            </a:r>
            <a:endParaRPr lang="nb-NO" dirty="0"/>
          </a:p>
          <a:p>
            <a:r>
              <a:rPr lang="nb-NO" dirty="0"/>
              <a:t>UDP gjør det bare mulig for mottager å oppdage at bit-feil i en pakke kan ha oppstått</a:t>
            </a:r>
          </a:p>
          <a:p>
            <a:pPr lvl="1"/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an </a:t>
            </a:r>
            <a:r>
              <a:rPr lang="nb-NO" dirty="0" err="1"/>
              <a:t>error</a:t>
            </a:r>
            <a:r>
              <a:rPr lang="nb-NO" dirty="0"/>
              <a:t>, it is </a:t>
            </a:r>
            <a:r>
              <a:rPr lang="nb-NO" dirty="0" err="1"/>
              <a:t>common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OS to </a:t>
            </a:r>
            <a:r>
              <a:rPr lang="nb-NO" dirty="0" err="1"/>
              <a:t>drop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package</a:t>
            </a:r>
            <a:endParaRPr lang="nb-NO" dirty="0"/>
          </a:p>
          <a:p>
            <a:pPr lvl="1"/>
            <a:r>
              <a:rPr lang="nb-NO" dirty="0"/>
              <a:t>No </a:t>
            </a:r>
            <a:r>
              <a:rPr lang="nb-NO" dirty="0" err="1"/>
              <a:t>error</a:t>
            </a:r>
            <a:r>
              <a:rPr lang="nb-NO" dirty="0"/>
              <a:t> handling etc.</a:t>
            </a:r>
          </a:p>
          <a:p>
            <a:r>
              <a:rPr lang="nb-NO" dirty="0"/>
              <a:t>TCP must </a:t>
            </a:r>
            <a:r>
              <a:rPr lang="nb-NO" dirty="0" err="1"/>
              <a:t>provide</a:t>
            </a:r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a reliable </a:t>
            </a:r>
            <a:r>
              <a:rPr lang="nb-NO" dirty="0" err="1"/>
              <a:t>connection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hen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account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various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error</a:t>
            </a:r>
            <a:r>
              <a:rPr lang="nb-NO" dirty="0"/>
              <a:t> (</a:t>
            </a:r>
            <a:r>
              <a:rPr lang="nb-NO" dirty="0" err="1"/>
              <a:t>noise</a:t>
            </a:r>
            <a:r>
              <a:rPr lang="nb-NO" dirty="0"/>
              <a:t> / bit </a:t>
            </a:r>
            <a:r>
              <a:rPr lang="nb-NO" dirty="0" err="1"/>
              <a:t>error</a:t>
            </a:r>
            <a:r>
              <a:rPr lang="nb-NO" dirty="0"/>
              <a:t>, loss,…) and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deal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them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00BFD-572F-4339-87EA-BE854245C94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7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052736"/>
            <a:ext cx="93850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Reliability</a:t>
            </a:r>
            <a:r>
              <a:rPr lang="nb-NO" dirty="0"/>
              <a:t> is </a:t>
            </a:r>
            <a:r>
              <a:rPr lang="nb-NO" dirty="0" err="1"/>
              <a:t>dealing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errors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981200" y="4293096"/>
            <a:ext cx="8229600" cy="2088232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If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is reliable,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mux</a:t>
            </a:r>
            <a:r>
              <a:rPr lang="nb-NO" dirty="0"/>
              <a:t> / </a:t>
            </a:r>
            <a:r>
              <a:rPr lang="nb-NO" dirty="0" err="1"/>
              <a:t>demux</a:t>
            </a:r>
            <a:endParaRPr lang="nb-NO" dirty="0"/>
          </a:p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is to offer </a:t>
            </a:r>
            <a:r>
              <a:rPr lang="nb-NO" dirty="0" err="1"/>
              <a:t>the</a:t>
            </a:r>
            <a:r>
              <a:rPr lang="nb-NO" dirty="0"/>
              <a:t> service reliable </a:t>
            </a:r>
            <a:r>
              <a:rPr lang="nb-NO" dirty="0" err="1"/>
              <a:t>transmission</a:t>
            </a:r>
            <a:r>
              <a:rPr lang="nb-NO" dirty="0"/>
              <a:t> over an </a:t>
            </a:r>
            <a:r>
              <a:rPr lang="nb-NO" dirty="0" err="1"/>
              <a:t>unreliable</a:t>
            </a:r>
            <a:r>
              <a:rPr lang="nb-NO" dirty="0"/>
              <a:t> </a:t>
            </a:r>
            <a:r>
              <a:rPr lang="nb-NO" dirty="0" err="1"/>
              <a:t>channel</a:t>
            </a:r>
            <a:endParaRPr lang="nb-NO" dirty="0"/>
          </a:p>
          <a:p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protocol</a:t>
            </a:r>
            <a:r>
              <a:rPr lang="nb-NO" dirty="0"/>
              <a:t> and </a:t>
            </a:r>
            <a:r>
              <a:rPr lang="nb-NO" dirty="0" err="1"/>
              <a:t>software</a:t>
            </a:r>
            <a:r>
              <a:rPr lang="nb-NO" dirty="0"/>
              <a:t> (</a:t>
            </a:r>
            <a:r>
              <a:rPr lang="nb-NO" dirty="0" err="1"/>
              <a:t>methods</a:t>
            </a:r>
            <a:r>
              <a:rPr lang="nb-NO" dirty="0"/>
              <a:t>)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  <a:p>
            <a:r>
              <a:rPr lang="nb-NO" dirty="0" err="1"/>
              <a:t>Cost</a:t>
            </a:r>
            <a:r>
              <a:rPr lang="nb-NO" dirty="0"/>
              <a:t>: </a:t>
            </a:r>
            <a:r>
              <a:rPr lang="nb-NO" dirty="0" err="1"/>
              <a:t>Greater</a:t>
            </a:r>
            <a:r>
              <a:rPr lang="nb-NO" dirty="0"/>
              <a:t> </a:t>
            </a:r>
            <a:r>
              <a:rPr lang="nb-NO" dirty="0" err="1"/>
              <a:t>complexity</a:t>
            </a:r>
            <a:endParaRPr lang="nb-NO" dirty="0"/>
          </a:p>
        </p:txBody>
      </p:sp>
      <p:pic>
        <p:nvPicPr>
          <p:cNvPr id="187395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49206"/>
            <a:ext cx="1252057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6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76" y="2423870"/>
            <a:ext cx="2224328" cy="53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7" name="Picture 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05" y="1594926"/>
            <a:ext cx="1336461" cy="82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>
            <p:custDataLst>
              <p:tags r:id="rId8"/>
            </p:custDataLst>
          </p:nvPr>
        </p:nvSpPr>
        <p:spPr>
          <a:xfrm>
            <a:off x="2667615" y="105273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The service </a:t>
            </a:r>
            <a:r>
              <a:rPr lang="nb-NO" b="1" dirty="0" err="1"/>
              <a:t>we</a:t>
            </a:r>
            <a:r>
              <a:rPr lang="nb-NO" b="1" dirty="0"/>
              <a:t> </a:t>
            </a:r>
            <a:r>
              <a:rPr lang="nb-NO" b="1" dirty="0" err="1"/>
              <a:t>want</a:t>
            </a:r>
            <a:endParaRPr lang="nb-NO" b="1" dirty="0"/>
          </a:p>
        </p:txBody>
      </p:sp>
      <p:pic>
        <p:nvPicPr>
          <p:cNvPr id="187398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09" y="3501008"/>
            <a:ext cx="4592166" cy="53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00" name="Picture 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17" y="2346890"/>
            <a:ext cx="1765490" cy="115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01" name="Picture 9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346202"/>
            <a:ext cx="1821042" cy="115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>
            <p:custDataLst>
              <p:tags r:id="rId12"/>
            </p:custDataLst>
          </p:nvPr>
        </p:nvSpPr>
        <p:spPr>
          <a:xfrm>
            <a:off x="6218693" y="1098903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New Software team </a:t>
            </a:r>
            <a:r>
              <a:rPr lang="nb-NO" b="1" dirty="0" err="1"/>
              <a:t>offering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service:</a:t>
            </a:r>
          </a:p>
        </p:txBody>
      </p:sp>
      <p:sp>
        <p:nvSpPr>
          <p:cNvPr id="8" name="Rounded Rectangle 7"/>
          <p:cNvSpPr/>
          <p:nvPr>
            <p:custDataLst>
              <p:tags r:id="rId13"/>
            </p:custDataLst>
          </p:nvPr>
        </p:nvSpPr>
        <p:spPr>
          <a:xfrm>
            <a:off x="5996017" y="2204864"/>
            <a:ext cx="4492471" cy="129614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ounded Rectangle 17"/>
          <p:cNvSpPr/>
          <p:nvPr>
            <p:custDataLst>
              <p:tags r:id="rId14"/>
            </p:custDataLst>
          </p:nvPr>
        </p:nvSpPr>
        <p:spPr>
          <a:xfrm>
            <a:off x="6744072" y="3549219"/>
            <a:ext cx="2952329" cy="4404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>
            <p:custDataLst>
              <p:tags r:id="rId15"/>
            </p:custDataLst>
          </p:nvPr>
        </p:nvSpPr>
        <p:spPr>
          <a:xfrm>
            <a:off x="6296513" y="3446270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>
            <p:custDataLst>
              <p:tags r:id="rId16"/>
            </p:custDataLst>
          </p:nvPr>
        </p:nvSpPr>
        <p:spPr>
          <a:xfrm>
            <a:off x="5375921" y="234745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BEF4D9E-5654-4988-A29A-1D67439AC1C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51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6" grpId="0"/>
      <p:bldP spid="8" grpId="0" animBg="1"/>
      <p:bldP spid="18" grpId="0" animBg="1"/>
      <p:bldP spid="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Problem &amp; Solution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Problem:</a:t>
            </a:r>
          </a:p>
          <a:p>
            <a:pPr lvl="2"/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reliable data </a:t>
            </a:r>
            <a:r>
              <a:rPr lang="nb-NO" dirty="0"/>
              <a:t>transfer over </a:t>
            </a:r>
            <a:r>
              <a:rPr lang="nb-NO" dirty="0" err="1"/>
              <a:t>networks</a:t>
            </a:r>
            <a:r>
              <a:rPr lang="nb-NO" dirty="0"/>
              <a:t> </a:t>
            </a:r>
            <a:r>
              <a:rPr lang="nb-NO" dirty="0" err="1"/>
              <a:t>made</a:t>
            </a:r>
            <a:r>
              <a:rPr lang="nb-NO" dirty="0"/>
              <a:t> up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unreliable</a:t>
            </a:r>
            <a:r>
              <a:rPr lang="nb-NO" dirty="0">
                <a:solidFill>
                  <a:srgbClr val="FF0000"/>
                </a:solidFill>
              </a:rPr>
              <a:t> media.</a:t>
            </a:r>
          </a:p>
          <a:p>
            <a:endParaRPr lang="nb-NO" dirty="0"/>
          </a:p>
          <a:p>
            <a:r>
              <a:rPr lang="nb-NO" dirty="0"/>
              <a:t>Solution </a:t>
            </a:r>
            <a:r>
              <a:rPr lang="nb-NO" dirty="0" err="1"/>
              <a:t>strategy</a:t>
            </a:r>
            <a:r>
              <a:rPr lang="nb-NO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nb-NO" dirty="0"/>
              <a:t>Starts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ideal </a:t>
            </a:r>
            <a:r>
              <a:rPr lang="nb-NO" dirty="0" err="1"/>
              <a:t>state</a:t>
            </a:r>
            <a:r>
              <a:rPr lang="nb-NO" dirty="0"/>
              <a:t> (media </a:t>
            </a:r>
            <a:r>
              <a:rPr lang="nb-NO" dirty="0" err="1"/>
              <a:t>perfect</a:t>
            </a:r>
            <a:r>
              <a:rPr lang="nb-NO" dirty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nb-NO" dirty="0"/>
              <a:t>Introduces </a:t>
            </a:r>
            <a:r>
              <a:rPr lang="nb-NO" dirty="0" err="1"/>
              <a:t>the</a:t>
            </a:r>
            <a:r>
              <a:rPr lang="nb-NO" dirty="0"/>
              <a:t> problems 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real media (</a:t>
            </a:r>
            <a:r>
              <a:rPr lang="nb-NO" dirty="0" err="1"/>
              <a:t>noise</a:t>
            </a:r>
            <a:r>
              <a:rPr lang="nb-NO" dirty="0"/>
              <a:t> and loss) </a:t>
            </a:r>
            <a:r>
              <a:rPr lang="nb-NO" dirty="0" err="1"/>
              <a:t>one</a:t>
            </a:r>
            <a:r>
              <a:rPr lang="nb-NO" dirty="0"/>
              <a:t> by </a:t>
            </a:r>
            <a:r>
              <a:rPr lang="nb-NO" dirty="0" err="1"/>
              <a:t>one</a:t>
            </a:r>
            <a:endParaRPr lang="nb-NO" dirty="0"/>
          </a:p>
          <a:p>
            <a:pPr marL="1371600" lvl="2" indent="-457200">
              <a:buFont typeface="+mj-lt"/>
              <a:buAutoNum type="arabicPeriod"/>
            </a:pPr>
            <a:r>
              <a:rPr lang="nb-NO" dirty="0" err="1"/>
              <a:t>Step</a:t>
            </a:r>
            <a:r>
              <a:rPr lang="nb-NO" dirty="0"/>
              <a:t> by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constructs</a:t>
            </a:r>
            <a:r>
              <a:rPr lang="nb-NO" dirty="0"/>
              <a:t> a </a:t>
            </a:r>
            <a:r>
              <a:rPr lang="nb-NO" dirty="0" err="1"/>
              <a:t>protocol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handles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.</a:t>
            </a:r>
          </a:p>
          <a:p>
            <a:pPr lvl="3"/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CA1E6-DCAA-4436-B388-9ACE055DDC8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5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0022E0-6E70-08C5-7522-1498BEBE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Packet Encapsulation</a:t>
            </a:r>
          </a:p>
        </p:txBody>
      </p:sp>
      <p:pic>
        <p:nvPicPr>
          <p:cNvPr id="6" name="Picture 2" descr="OSI model and TCP/IP network models - a must have concept to understand,  before you move deeper in your networking adventures | Home">
            <a:extLst>
              <a:ext uri="{FF2B5EF4-FFF2-40B4-BE49-F238E27FC236}">
                <a16:creationId xmlns:a16="http://schemas.microsoft.com/office/drawing/2014/main" id="{D2EA7E4F-82BF-619D-74A8-3D9C03B24C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511580"/>
            <a:ext cx="11442700" cy="326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0DBE61-9143-925B-6064-0B9FC7FD9ED5}"/>
              </a:ext>
            </a:extLst>
          </p:cNvPr>
          <p:cNvSpPr/>
          <p:nvPr/>
        </p:nvSpPr>
        <p:spPr>
          <a:xfrm>
            <a:off x="4735901" y="2208362"/>
            <a:ext cx="2881223" cy="2261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Different </a:t>
            </a:r>
            <a:r>
              <a:rPr lang="nb-NO" dirty="0" err="1"/>
              <a:t>steps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reliability</a:t>
            </a:r>
            <a:endParaRPr lang="nb-NO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631504" y="1066801"/>
            <a:ext cx="8928992" cy="2648019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creating</a:t>
            </a:r>
            <a:r>
              <a:rPr lang="nb-NO" dirty="0"/>
              <a:t> a "</a:t>
            </a:r>
            <a:r>
              <a:rPr lang="nb-NO" dirty="0">
                <a:solidFill>
                  <a:srgbClr val="FF0000"/>
                </a:solidFill>
              </a:rPr>
              <a:t>play </a:t>
            </a:r>
            <a:r>
              <a:rPr lang="nb-NO" dirty="0" err="1">
                <a:solidFill>
                  <a:srgbClr val="FF0000"/>
                </a:solidFill>
              </a:rPr>
              <a:t>protocol</a:t>
            </a:r>
            <a:r>
              <a:rPr lang="nb-NO" dirty="0"/>
              <a:t>",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RDT</a:t>
            </a:r>
            <a:r>
              <a:rPr lang="nb-NO" dirty="0"/>
              <a:t> (Reliable Data Transport).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different </a:t>
            </a:r>
            <a:r>
              <a:rPr lang="nb-NO" dirty="0" err="1"/>
              <a:t>levels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RDT and 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up </a:t>
            </a:r>
            <a:r>
              <a:rPr lang="nb-NO" dirty="0" err="1"/>
              <a:t>gradually</a:t>
            </a:r>
            <a:endParaRPr lang="nb-NO" dirty="0"/>
          </a:p>
          <a:p>
            <a:r>
              <a:rPr lang="nb-NO" dirty="0" err="1"/>
              <a:t>Discusses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data transport in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direction</a:t>
            </a:r>
            <a:endParaRPr lang="nb-NO" dirty="0"/>
          </a:p>
          <a:p>
            <a:pPr lvl="1"/>
            <a:r>
              <a:rPr lang="nb-NO" dirty="0"/>
              <a:t>Same as full </a:t>
            </a:r>
            <a:r>
              <a:rPr lang="nb-NO" dirty="0" err="1"/>
              <a:t>duplex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explain</a:t>
            </a:r>
            <a:endParaRPr lang="nb-NO" dirty="0"/>
          </a:p>
          <a:p>
            <a:pPr lvl="1"/>
            <a:r>
              <a:rPr lang="nb-NO" dirty="0"/>
              <a:t>Control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directions</a:t>
            </a:r>
            <a:br>
              <a:rPr lang="nb-NO" dirty="0"/>
            </a:br>
            <a:endParaRPr lang="nb-NO" dirty="0"/>
          </a:p>
          <a:p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>
                <a:solidFill>
                  <a:schemeClr val="accent2"/>
                </a:solidFill>
              </a:rPr>
              <a:t>FSM</a:t>
            </a:r>
            <a:r>
              <a:rPr lang="nb-NO" dirty="0"/>
              <a:t> (</a:t>
            </a:r>
            <a:r>
              <a:rPr lang="nb-NO" dirty="0" err="1"/>
              <a:t>Finite</a:t>
            </a:r>
            <a:r>
              <a:rPr lang="nb-NO" dirty="0"/>
              <a:t> State Machines)  to </a:t>
            </a:r>
            <a:r>
              <a:rPr lang="nb-NO" dirty="0" err="1"/>
              <a:t>specify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sender and </a:t>
            </a:r>
            <a:r>
              <a:rPr lang="nb-NO" dirty="0" err="1"/>
              <a:t>recipient</a:t>
            </a:r>
            <a:endParaRPr lang="nb-NO" dirty="0">
              <a:solidFill>
                <a:schemeClr val="accent2"/>
              </a:solidFill>
            </a:endParaRPr>
          </a:p>
        </p:txBody>
      </p:sp>
      <p:grpSp>
        <p:nvGrpSpPr>
          <p:cNvPr id="154629" name="Group 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4630897" y="4595160"/>
            <a:ext cx="903288" cy="1038225"/>
            <a:chOff x="679" y="3294"/>
            <a:chExt cx="569" cy="654"/>
          </a:xfrm>
        </p:grpSpPr>
        <p:sp>
          <p:nvSpPr>
            <p:cNvPr id="154630" name="Oval 6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4631" name="Oval 7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4632" name="Text Box 8"/>
            <p:cNvSpPr txBox="1">
              <a:spLocks noChangeArrowheads="1"/>
            </p:cNvSpPr>
            <p:nvPr/>
          </p:nvSpPr>
          <p:spPr bwMode="auto">
            <a:xfrm>
              <a:off x="679" y="3425"/>
              <a:ext cx="495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dirty="0">
                  <a:latin typeface="Comic Sans MS" pitchFamily="66" charset="0"/>
                </a:rPr>
                <a:t>Condi-</a:t>
              </a:r>
            </a:p>
            <a:p>
              <a:pPr algn="ctr" eaLnBrk="0" hangingPunct="0"/>
              <a:r>
                <a:rPr lang="en-US" sz="1600" dirty="0" err="1">
                  <a:latin typeface="Comic Sans MS" pitchFamily="66" charset="0"/>
                </a:rPr>
                <a:t>Tion</a:t>
              </a:r>
              <a:endParaRPr lang="en-US" sz="1600" dirty="0">
                <a:latin typeface="Comic Sans MS" pitchFamily="66" charset="0"/>
              </a:endParaRPr>
            </a:p>
            <a:p>
              <a:pPr algn="ctr" eaLnBrk="0" hangingPunct="0"/>
              <a:r>
                <a:rPr lang="en-US" sz="1600" dirty="0">
                  <a:latin typeface="Comic Sans MS" pitchFamily="66" charset="0"/>
                </a:rPr>
                <a:t>1</a:t>
              </a:r>
            </a:p>
          </p:txBody>
        </p:sp>
      </p:grpSp>
      <p:sp>
        <p:nvSpPr>
          <p:cNvPr id="154633" name="Freeform 9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534182" y="4614209"/>
            <a:ext cx="3952875" cy="28575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1446" y="168"/>
              </a:cxn>
            </a:cxnLst>
            <a:rect l="0" t="0" r="r" b="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54634" name="Group 1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9439300" y="4606269"/>
            <a:ext cx="885825" cy="946150"/>
            <a:chOff x="690" y="3294"/>
            <a:chExt cx="558" cy="596"/>
          </a:xfrm>
        </p:grpSpPr>
        <p:sp>
          <p:nvSpPr>
            <p:cNvPr id="154635" name="Oval 11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4636" name="Oval 12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4637" name="Text Box 13"/>
            <p:cNvSpPr txBox="1">
              <a:spLocks noChangeArrowheads="1"/>
            </p:cNvSpPr>
            <p:nvPr/>
          </p:nvSpPr>
          <p:spPr bwMode="auto">
            <a:xfrm>
              <a:off x="702" y="3425"/>
              <a:ext cx="44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latin typeface="Comic Sans MS" pitchFamily="66" charset="0"/>
                </a:rPr>
                <a:t>Condi-</a:t>
              </a:r>
            </a:p>
            <a:p>
              <a:pPr algn="ctr" eaLnBrk="0" hangingPunct="0"/>
              <a:r>
                <a:rPr lang="en-US" sz="1400" dirty="0" err="1">
                  <a:latin typeface="Comic Sans MS" pitchFamily="66" charset="0"/>
                </a:rPr>
                <a:t>Tion</a:t>
              </a:r>
              <a:endParaRPr lang="en-US" sz="1400" dirty="0">
                <a:latin typeface="Comic Sans MS" pitchFamily="66" charset="0"/>
              </a:endParaRPr>
            </a:p>
            <a:p>
              <a:pPr algn="ctr" eaLnBrk="0" hangingPunct="0"/>
              <a:r>
                <a:rPr lang="en-US" sz="1400" dirty="0">
                  <a:latin typeface="Comic Sans MS" pitchFamily="66" charset="0"/>
                </a:rPr>
                <a:t>2</a:t>
              </a:r>
            </a:p>
          </p:txBody>
        </p:sp>
      </p:grpSp>
      <p:sp>
        <p:nvSpPr>
          <p:cNvPr id="154638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17647" y="3988735"/>
            <a:ext cx="38763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Event that causes state transition</a:t>
            </a:r>
            <a:endParaRPr lang="en-US" dirty="0"/>
          </a:p>
        </p:txBody>
      </p:sp>
      <p:sp>
        <p:nvSpPr>
          <p:cNvPr id="154639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61070" y="4284010"/>
            <a:ext cx="5318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Actions performed during the state 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4640" name="Line 1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658007" y="4328459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54641" name="Rectangl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26735" y="3714820"/>
            <a:ext cx="3024188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</a:pPr>
            <a:r>
              <a:rPr lang="en-US" sz="2000" dirty="0">
                <a:solidFill>
                  <a:srgbClr val="FF0000"/>
                </a:solidFill>
              </a:rPr>
              <a:t>state</a:t>
            </a:r>
            <a:r>
              <a:rPr lang="en-US" sz="2000" dirty="0"/>
              <a:t>: when in this "state" the next state is unambiguously determined by the next event</a:t>
            </a:r>
          </a:p>
        </p:txBody>
      </p:sp>
      <p:sp>
        <p:nvSpPr>
          <p:cNvPr id="154642" name="Freeform 18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4934106" y="5538135"/>
            <a:ext cx="95250" cy="581025"/>
          </a:xfrm>
          <a:custGeom>
            <a:avLst/>
            <a:gdLst/>
            <a:ahLst/>
            <a:cxnLst>
              <a:cxn ang="0">
                <a:pos x="48" y="366"/>
              </a:cxn>
              <a:cxn ang="0">
                <a:pos x="60" y="0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54643" name="Freeform 19"/>
          <p:cNvSpPr>
            <a:spLocks/>
          </p:cNvSpPr>
          <p:nvPr>
            <p:custDataLst>
              <p:tags r:id="rId12"/>
            </p:custDataLst>
          </p:nvPr>
        </p:nvSpPr>
        <p:spPr bwMode="auto">
          <a:xfrm flipH="1" flipV="1">
            <a:off x="10077606" y="5576235"/>
            <a:ext cx="95250" cy="581025"/>
          </a:xfrm>
          <a:custGeom>
            <a:avLst/>
            <a:gdLst/>
            <a:ahLst/>
            <a:cxnLst>
              <a:cxn ang="0">
                <a:pos x="48" y="366"/>
              </a:cxn>
              <a:cxn ang="0">
                <a:pos x="60" y="0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54644" name="Line 2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457982" y="5280960"/>
            <a:ext cx="157162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54645" name="Group 21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6134260" y="5084110"/>
            <a:ext cx="942975" cy="674688"/>
            <a:chOff x="3516" y="3260"/>
            <a:chExt cx="594" cy="425"/>
          </a:xfrm>
        </p:grpSpPr>
        <p:sp>
          <p:nvSpPr>
            <p:cNvPr id="154646" name="Text Box 22"/>
            <p:cNvSpPr txBox="1">
              <a:spLocks noChangeArrowheads="1"/>
            </p:cNvSpPr>
            <p:nvPr/>
          </p:nvSpPr>
          <p:spPr bwMode="auto">
            <a:xfrm>
              <a:off x="3564" y="3260"/>
              <a:ext cx="4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event</a:t>
              </a:r>
              <a:endParaRPr lang="en-US" dirty="0"/>
            </a:p>
          </p:txBody>
        </p:sp>
        <p:sp>
          <p:nvSpPr>
            <p:cNvPr id="154647" name="Text Box 23"/>
            <p:cNvSpPr txBox="1">
              <a:spLocks noChangeArrowheads="1"/>
            </p:cNvSpPr>
            <p:nvPr/>
          </p:nvSpPr>
          <p:spPr bwMode="auto">
            <a:xfrm>
              <a:off x="3567" y="3452"/>
              <a:ext cx="5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action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4648" name="Line 24"/>
            <p:cNvSpPr>
              <a:spLocks noChangeShapeType="1"/>
            </p:cNvSpPr>
            <p:nvPr/>
          </p:nvSpPr>
          <p:spPr bwMode="auto">
            <a:xfrm>
              <a:off x="3516" y="3480"/>
              <a:ext cx="5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F42D24D-D509-4737-A1D1-CC91E065A31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77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54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54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54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/>
      <p:bldP spid="154633" grpId="0" animBg="1"/>
      <p:bldP spid="154638" grpId="0"/>
      <p:bldP spid="154639" grpId="0"/>
      <p:bldP spid="154640" grpId="0" animBg="1"/>
      <p:bldP spid="154641" grpId="0"/>
      <p:bldP spid="154642" grpId="0" animBg="1"/>
      <p:bldP spid="154643" grpId="0" animBg="1"/>
      <p:bldP spid="1546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FSM: "</a:t>
            </a:r>
            <a:r>
              <a:rPr lang="nb-NO" dirty="0" err="1"/>
              <a:t>Practical</a:t>
            </a:r>
            <a:r>
              <a:rPr lang="nb-NO" dirty="0"/>
              <a:t>" </a:t>
            </a:r>
            <a:r>
              <a:rPr lang="nb-NO" dirty="0" err="1"/>
              <a:t>Example</a:t>
            </a:r>
            <a:endParaRPr lang="nb-NO" dirty="0"/>
          </a:p>
        </p:txBody>
      </p:sp>
      <p:grpSp>
        <p:nvGrpSpPr>
          <p:cNvPr id="7" name="Group 5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869308" y="2780929"/>
            <a:ext cx="1008063" cy="942975"/>
            <a:chOff x="613" y="3294"/>
            <a:chExt cx="635" cy="594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13" y="3425"/>
              <a:ext cx="62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dirty="0">
                  <a:latin typeface="Comic Sans MS" pitchFamily="66" charset="0"/>
                </a:rPr>
                <a:t>Sleeping</a:t>
              </a:r>
            </a:p>
          </p:txBody>
        </p:sp>
      </p:grpSp>
      <p:sp>
        <p:nvSpPr>
          <p:cNvPr id="11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0396" y="1040613"/>
            <a:ext cx="3389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Alarm clock rings &amp;&amp; weekday</a:t>
            </a:r>
            <a:endParaRPr lang="en-US" dirty="0"/>
          </a:p>
        </p:txBody>
      </p:sp>
      <p:sp>
        <p:nvSpPr>
          <p:cNvPr id="12" name="Text Box 1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70351" y="1335888"/>
            <a:ext cx="4579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Turns off the clock and gets 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Line 1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417095" y="1380338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4" name="Freeform 9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737669" y="2202607"/>
            <a:ext cx="4060801" cy="872009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1446" y="168"/>
              </a:cxn>
            </a:cxnLst>
            <a:rect l="0" t="0" r="r" b="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5" name="Group 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568306" y="2866654"/>
            <a:ext cx="917575" cy="942975"/>
            <a:chOff x="670" y="3294"/>
            <a:chExt cx="578" cy="594"/>
          </a:xfrm>
        </p:grpSpPr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670" y="3425"/>
              <a:ext cx="5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dirty="0">
                  <a:latin typeface="Comic Sans MS" pitchFamily="66" charset="0"/>
                </a:rPr>
                <a:t>Awake</a:t>
              </a:r>
            </a:p>
          </p:txBody>
        </p:sp>
      </p:grpSp>
      <p:sp>
        <p:nvSpPr>
          <p:cNvPr id="19" name="Text Box 1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18552" y="4092810"/>
            <a:ext cx="33970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Alarm clock rings &amp;&amp; weekend</a:t>
            </a:r>
            <a:endParaRPr lang="en-US" dirty="0"/>
          </a:p>
        </p:txBody>
      </p:sp>
      <p:sp>
        <p:nvSpPr>
          <p:cNvPr id="20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320474" y="4388085"/>
            <a:ext cx="1792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Press “Snooze”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973247" y="4432535"/>
            <a:ext cx="235833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2" name="Freeform 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8910898">
            <a:off x="2459859" y="3404286"/>
            <a:ext cx="620985" cy="939847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1446" y="168"/>
              </a:cxn>
            </a:cxnLst>
            <a:rect l="0" t="0" r="r" b="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CCA32832-379D-4E2F-B96A-6BC66DF8F5B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3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6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20" grpId="0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V. 1.0: Reliable </a:t>
            </a:r>
            <a:r>
              <a:rPr lang="nb-NO" dirty="0" err="1"/>
              <a:t>transmission</a:t>
            </a:r>
            <a:r>
              <a:rPr lang="nb-NO" dirty="0"/>
              <a:t> / </a:t>
            </a:r>
            <a:r>
              <a:rPr lang="nb-NO" dirty="0" err="1"/>
              <a:t>channel</a:t>
            </a:r>
            <a:endParaRPr lang="nb-NO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1"/>
            <a:ext cx="7918450" cy="2867025"/>
          </a:xfrm>
        </p:spPr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chanel</a:t>
            </a:r>
            <a:r>
              <a:rPr lang="nb-NO" dirty="0"/>
              <a:t> </a:t>
            </a:r>
            <a:r>
              <a:rPr lang="nb-NO" dirty="0" err="1">
                <a:solidFill>
                  <a:schemeClr val="accent2"/>
                </a:solidFill>
              </a:rPr>
              <a:t>completely</a:t>
            </a:r>
            <a:r>
              <a:rPr lang="nb-NO" dirty="0">
                <a:solidFill>
                  <a:schemeClr val="accent2"/>
                </a:solidFill>
              </a:rPr>
              <a:t> reliable</a:t>
            </a:r>
          </a:p>
          <a:p>
            <a:pPr lvl="1"/>
            <a:r>
              <a:rPr lang="nb-NO" dirty="0"/>
              <a:t>No bit </a:t>
            </a:r>
            <a:r>
              <a:rPr lang="nb-NO" dirty="0" err="1"/>
              <a:t>errors</a:t>
            </a:r>
            <a:r>
              <a:rPr lang="nb-NO" dirty="0"/>
              <a:t>, </a:t>
            </a:r>
            <a:r>
              <a:rPr lang="nb-NO" dirty="0" err="1"/>
              <a:t>no</a:t>
            </a:r>
            <a:r>
              <a:rPr lang="nb-NO" dirty="0"/>
              <a:t> loss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packages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Separate FSM for sender and </a:t>
            </a:r>
            <a:r>
              <a:rPr lang="nb-NO" dirty="0" err="1"/>
              <a:t>receiver</a:t>
            </a:r>
            <a:endParaRPr lang="nb-NO" dirty="0"/>
          </a:p>
          <a:p>
            <a:pPr lvl="1"/>
            <a:r>
              <a:rPr lang="nb-NO" dirty="0" err="1"/>
              <a:t>Check</a:t>
            </a:r>
            <a:r>
              <a:rPr lang="nb-NO" dirty="0"/>
              <a:t> not </a:t>
            </a:r>
            <a:r>
              <a:rPr lang="nb-NO" dirty="0" err="1"/>
              <a:t>required</a:t>
            </a:r>
            <a:endParaRPr lang="nb-NO" dirty="0"/>
          </a:p>
        </p:txBody>
      </p:sp>
      <p:grpSp>
        <p:nvGrpSpPr>
          <p:cNvPr id="4" name="Group 3"/>
          <p:cNvGrpSpPr/>
          <p:nvPr>
            <p:custDataLst>
              <p:tags r:id="rId4"/>
            </p:custDataLst>
          </p:nvPr>
        </p:nvGrpSpPr>
        <p:grpSpPr>
          <a:xfrm>
            <a:off x="2268538" y="4246564"/>
            <a:ext cx="1098550" cy="1011237"/>
            <a:chOff x="744538" y="4246563"/>
            <a:chExt cx="1098550" cy="1011237"/>
          </a:xfrm>
        </p:grpSpPr>
        <p:sp>
          <p:nvSpPr>
            <p:cNvPr id="155669" name="Oval 2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8038" y="4246563"/>
              <a:ext cx="955675" cy="101123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5670" name="Text Box 22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44538" y="4332288"/>
              <a:ext cx="1098550" cy="91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latin typeface="Arial" charset="0"/>
                </a:rPr>
                <a:t>Wait for call from above</a:t>
              </a:r>
              <a:endParaRPr lang="en-US" sz="1600" dirty="0"/>
            </a:p>
          </p:txBody>
        </p:sp>
      </p:grpSp>
      <p:sp>
        <p:nvSpPr>
          <p:cNvPr id="155671" name="Freeform 2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141664" y="4230688"/>
            <a:ext cx="611187" cy="1027112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5672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94101" y="4754564"/>
            <a:ext cx="268287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Arial" charset="0"/>
              </a:rPr>
              <a:t>packet = </a:t>
            </a:r>
            <a:r>
              <a:rPr lang="en-US" sz="1600" dirty="0" err="1">
                <a:latin typeface="Arial" charset="0"/>
              </a:rPr>
              <a:t>make_pkt</a:t>
            </a:r>
            <a:r>
              <a:rPr lang="en-US" sz="1600" dirty="0">
                <a:latin typeface="Arial" charset="0"/>
              </a:rPr>
              <a:t>(data)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udt_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600" dirty="0">
                <a:latin typeface="Arial" charset="0"/>
              </a:rPr>
              <a:t>(packet)</a:t>
            </a:r>
            <a:endParaRPr lang="en-US" sz="1600" dirty="0"/>
          </a:p>
        </p:txBody>
      </p:sp>
      <p:sp>
        <p:nvSpPr>
          <p:cNvPr id="155673" name="Text Box 2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52825" y="4287839"/>
            <a:ext cx="225583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rdt_send</a:t>
            </a:r>
            <a:r>
              <a:rPr lang="en-US" sz="1600" dirty="0">
                <a:latin typeface="Arial" charset="0"/>
              </a:rPr>
              <a:t>(data)</a:t>
            </a:r>
            <a:endParaRPr lang="en-US" sz="1600" dirty="0"/>
          </a:p>
        </p:txBody>
      </p:sp>
      <p:sp>
        <p:nvSpPr>
          <p:cNvPr id="155674" name="Line 26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652839" y="4630738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5675" name="Line 2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008188" y="4230689"/>
            <a:ext cx="385762" cy="242887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5676" name="Text Box 2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59713" y="4613276"/>
            <a:ext cx="24876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Arial" charset="0"/>
              </a:rPr>
              <a:t>extract (</a:t>
            </a:r>
            <a:r>
              <a:rPr lang="en-US" sz="1600" dirty="0" err="1">
                <a:latin typeface="Arial" charset="0"/>
              </a:rPr>
              <a:t>packet,data</a:t>
            </a:r>
            <a:r>
              <a:rPr lang="en-US" sz="16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deliver</a:t>
            </a:r>
            <a:r>
              <a:rPr lang="en-US" sz="1600" dirty="0" err="1">
                <a:latin typeface="Arial" charset="0"/>
              </a:rPr>
              <a:t>_data</a:t>
            </a:r>
            <a:r>
              <a:rPr lang="en-US" sz="1600" dirty="0">
                <a:latin typeface="Arial" charset="0"/>
              </a:rPr>
              <a:t>(data)</a:t>
            </a:r>
            <a:endParaRPr lang="en-US" sz="1600" dirty="0"/>
          </a:p>
        </p:txBody>
      </p:sp>
      <p:sp>
        <p:nvSpPr>
          <p:cNvPr id="155677" name="Oval 2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40514" y="4232275"/>
            <a:ext cx="955675" cy="10112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5678" name="Text Box 3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77013" y="4318001"/>
            <a:ext cx="109855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latin typeface="Arial" charset="0"/>
              </a:rPr>
              <a:t>Wait for call from below</a:t>
            </a:r>
            <a:endParaRPr lang="en-US" sz="1600" dirty="0"/>
          </a:p>
        </p:txBody>
      </p:sp>
      <p:sp>
        <p:nvSpPr>
          <p:cNvPr id="155679" name="Freeform 31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450139" y="4216401"/>
            <a:ext cx="611187" cy="102711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5680" name="Text Box 3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861300" y="4273551"/>
            <a:ext cx="225583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nb-NO" sz="1600"/>
          </a:p>
        </p:txBody>
      </p:sp>
      <p:sp>
        <p:nvSpPr>
          <p:cNvPr id="155681" name="Line 3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7961314" y="4616450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5682" name="Line 3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6364288" y="5115322"/>
            <a:ext cx="425450" cy="284956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5683" name="Rectangle 3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875588" y="4292600"/>
            <a:ext cx="15414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rdt_rcv(packet)</a:t>
            </a:r>
          </a:p>
        </p:txBody>
      </p:sp>
      <p:sp>
        <p:nvSpPr>
          <p:cNvPr id="155684" name="Text Box 3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26825" y="5553075"/>
            <a:ext cx="917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sender</a:t>
            </a:r>
          </a:p>
        </p:txBody>
      </p:sp>
      <p:sp>
        <p:nvSpPr>
          <p:cNvPr id="155685" name="Text Box 3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736062" y="5594350"/>
            <a:ext cx="10807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receiver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C0592349-5195-4038-83EB-62A1184D005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7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5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5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5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5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5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5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5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5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5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55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55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5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build="p"/>
      <p:bldP spid="155671" grpId="0" animBg="1"/>
      <p:bldP spid="155672" grpId="0"/>
      <p:bldP spid="155673" grpId="0"/>
      <p:bldP spid="155674" grpId="0" animBg="1"/>
      <p:bldP spid="155675" grpId="0" animBg="1"/>
      <p:bldP spid="155676" grpId="0"/>
      <p:bldP spid="155677" grpId="0" animBg="1"/>
      <p:bldP spid="155678" grpId="0"/>
      <p:bldP spid="155679" grpId="0" animBg="1"/>
      <p:bldP spid="155681" grpId="0" animBg="1"/>
      <p:bldP spid="155682" grpId="0" animBg="1"/>
      <p:bldP spid="15568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v. 2.0: Channel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bit </a:t>
            </a:r>
            <a:r>
              <a:rPr lang="nb-NO" dirty="0" err="1">
                <a:solidFill>
                  <a:srgbClr val="FF0000"/>
                </a:solidFill>
              </a:rPr>
              <a:t>error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0"/>
            <a:ext cx="8134350" cy="5410200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buNone/>
            </a:pPr>
            <a:r>
              <a:rPr lang="nb-NO" sz="2800" dirty="0"/>
              <a:t>A) </a:t>
            </a:r>
            <a:r>
              <a:rPr lang="nb-NO" sz="2800" dirty="0" err="1"/>
              <a:t>Detect</a:t>
            </a:r>
            <a:r>
              <a:rPr lang="nb-NO" sz="2800" dirty="0"/>
              <a:t> </a:t>
            </a:r>
            <a:r>
              <a:rPr lang="nb-NO" sz="2800" dirty="0" err="1"/>
              <a:t>any</a:t>
            </a:r>
            <a:r>
              <a:rPr lang="nb-NO" sz="2800" dirty="0"/>
              <a:t> </a:t>
            </a:r>
            <a:r>
              <a:rPr lang="nb-NO" sz="2800" dirty="0" err="1"/>
              <a:t>errors</a:t>
            </a:r>
            <a:r>
              <a:rPr lang="nb-NO" sz="2800" dirty="0"/>
              <a:t>:</a:t>
            </a:r>
          </a:p>
          <a:p>
            <a:pPr marL="609600" indent="-609600"/>
            <a:r>
              <a:rPr lang="nb-NO" sz="2800" dirty="0"/>
              <a:t>Send </a:t>
            </a:r>
            <a:r>
              <a:rPr lang="nb-NO" sz="2800" dirty="0" err="1">
                <a:solidFill>
                  <a:srgbClr val="00B0F0"/>
                </a:solidFill>
              </a:rPr>
              <a:t>checksum</a:t>
            </a:r>
            <a:r>
              <a:rPr lang="nb-NO" sz="2800" dirty="0"/>
              <a:t> </a:t>
            </a:r>
            <a:r>
              <a:rPr lang="nb-NO" sz="2800" dirty="0" err="1"/>
              <a:t>together</a:t>
            </a:r>
            <a:r>
              <a:rPr lang="nb-NO" sz="2800" dirty="0"/>
              <a:t> </a:t>
            </a:r>
            <a:r>
              <a:rPr lang="nb-NO" sz="2800" dirty="0" err="1"/>
              <a:t>with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data </a:t>
            </a:r>
            <a:r>
              <a:rPr lang="nb-NO" sz="2800" dirty="0" err="1"/>
              <a:t>package</a:t>
            </a:r>
            <a:r>
              <a:rPr lang="nb-NO" sz="2800" dirty="0"/>
              <a:t>.</a:t>
            </a:r>
          </a:p>
          <a:p>
            <a:pPr marL="990600" lvl="1" indent="-533400"/>
            <a:r>
              <a:rPr lang="nb-NO" sz="2400" dirty="0" err="1"/>
              <a:t>Errors</a:t>
            </a:r>
            <a:r>
              <a:rPr lang="nb-NO" sz="2400" dirty="0"/>
              <a:t> </a:t>
            </a:r>
            <a:r>
              <a:rPr lang="nb-NO" sz="2400" dirty="0" err="1"/>
              <a:t>can</a:t>
            </a:r>
            <a:r>
              <a:rPr lang="nb-NO" sz="2400" dirty="0"/>
              <a:t> be </a:t>
            </a:r>
            <a:r>
              <a:rPr lang="nb-NO" sz="2400" dirty="0" err="1"/>
              <a:t>detected</a:t>
            </a:r>
            <a:r>
              <a:rPr lang="nb-NO" sz="2400" dirty="0"/>
              <a:t> by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recipient</a:t>
            </a:r>
            <a:r>
              <a:rPr lang="nb-NO" sz="2400" dirty="0"/>
              <a:t>, </a:t>
            </a:r>
            <a:r>
              <a:rPr lang="nb-NO" sz="2400" dirty="0" err="1"/>
              <a:t>but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not </a:t>
            </a:r>
            <a:r>
              <a:rPr lang="nb-NO" sz="2400" dirty="0" err="1"/>
              <a:t>corrected</a:t>
            </a:r>
            <a:endParaRPr lang="nb-NO" sz="2400" dirty="0"/>
          </a:p>
          <a:p>
            <a:pPr marL="609600" indent="-609600">
              <a:buNone/>
            </a:pPr>
            <a:r>
              <a:rPr lang="nb-NO" sz="2800" dirty="0"/>
              <a:t>B) </a:t>
            </a:r>
            <a:r>
              <a:rPr lang="nb-NO" sz="2800" dirty="0" err="1"/>
              <a:t>Give</a:t>
            </a:r>
            <a:r>
              <a:rPr lang="nb-NO" sz="2800" dirty="0"/>
              <a:t> </a:t>
            </a:r>
            <a:r>
              <a:rPr lang="nb-NO" sz="2800" dirty="0">
                <a:solidFill>
                  <a:srgbClr val="FF0000"/>
                </a:solidFill>
              </a:rPr>
              <a:t>feedback</a:t>
            </a:r>
            <a:r>
              <a:rPr lang="nb-NO" sz="2800" dirty="0"/>
              <a:t>:</a:t>
            </a:r>
          </a:p>
          <a:p>
            <a:pPr marL="609600" indent="-609600"/>
            <a:r>
              <a:rPr lang="nb-NO" sz="2800" dirty="0" err="1"/>
              <a:t>Recipient</a:t>
            </a:r>
            <a:r>
              <a:rPr lang="nb-NO" sz="2800" dirty="0"/>
              <a:t> </a:t>
            </a:r>
            <a:r>
              <a:rPr lang="nb-NO" sz="2800" dirty="0" err="1"/>
              <a:t>sends</a:t>
            </a:r>
            <a:r>
              <a:rPr lang="nb-NO" sz="2800" dirty="0"/>
              <a:t> </a:t>
            </a:r>
            <a:r>
              <a:rPr lang="nb-NO" sz="2800" dirty="0" err="1"/>
              <a:t>notification</a:t>
            </a:r>
            <a:r>
              <a:rPr lang="nb-NO" sz="2800" dirty="0"/>
              <a:t> </a:t>
            </a:r>
            <a:r>
              <a:rPr lang="nb-NO" sz="2800" dirty="0" err="1">
                <a:solidFill>
                  <a:srgbClr val="FF0000"/>
                </a:solidFill>
              </a:rPr>
              <a:t>of</a:t>
            </a:r>
            <a:r>
              <a:rPr lang="nb-NO" sz="2800" dirty="0">
                <a:solidFill>
                  <a:srgbClr val="FF0000"/>
                </a:solidFill>
              </a:rPr>
              <a:t> </a:t>
            </a:r>
            <a:r>
              <a:rPr lang="nb-NO" sz="2800" dirty="0" err="1">
                <a:solidFill>
                  <a:srgbClr val="FF0000"/>
                </a:solidFill>
              </a:rPr>
              <a:t>error</a:t>
            </a:r>
            <a:r>
              <a:rPr lang="nb-NO" sz="2800" dirty="0">
                <a:solidFill>
                  <a:srgbClr val="FF0000"/>
                </a:solidFill>
              </a:rPr>
              <a:t> </a:t>
            </a:r>
            <a:r>
              <a:rPr lang="nb-NO" sz="2800" dirty="0"/>
              <a:t>to sender</a:t>
            </a:r>
          </a:p>
          <a:p>
            <a:pPr marL="990600" lvl="1" indent="-533400"/>
            <a:r>
              <a:rPr lang="nb-NO" sz="2400" b="1" dirty="0">
                <a:solidFill>
                  <a:schemeClr val="accent2"/>
                </a:solidFill>
              </a:rPr>
              <a:t>ACK</a:t>
            </a:r>
            <a:r>
              <a:rPr lang="nb-NO" sz="2400" dirty="0"/>
              <a:t> (</a:t>
            </a:r>
            <a:r>
              <a:rPr lang="nb-NO" sz="2400" dirty="0" err="1"/>
              <a:t>acknowledge</a:t>
            </a:r>
            <a:r>
              <a:rPr lang="nb-NO" sz="2400" dirty="0"/>
              <a:t>) sent </a:t>
            </a:r>
            <a:r>
              <a:rPr lang="nb-NO" sz="2400" dirty="0" err="1"/>
              <a:t>when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package</a:t>
            </a:r>
            <a:r>
              <a:rPr lang="nb-NO" sz="2400" dirty="0"/>
              <a:t> is OK.</a:t>
            </a:r>
          </a:p>
          <a:p>
            <a:pPr marL="990600" lvl="1" indent="-533400"/>
            <a:r>
              <a:rPr lang="nb-NO" sz="2400" b="1" dirty="0">
                <a:solidFill>
                  <a:schemeClr val="accent2"/>
                </a:solidFill>
              </a:rPr>
              <a:t>NAK</a:t>
            </a:r>
            <a:r>
              <a:rPr lang="nb-NO" sz="2400" dirty="0"/>
              <a:t> (negative ACK) sent </a:t>
            </a:r>
            <a:r>
              <a:rPr lang="nb-NO" sz="2400" dirty="0" err="1"/>
              <a:t>when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package</a:t>
            </a:r>
            <a:r>
              <a:rPr lang="nb-NO" sz="2400" dirty="0"/>
              <a:t> is </a:t>
            </a:r>
            <a:r>
              <a:rPr lang="nb-NO" sz="2400" dirty="0" err="1"/>
              <a:t>faulty</a:t>
            </a:r>
            <a:r>
              <a:rPr lang="nb-NO" sz="2400" dirty="0"/>
              <a:t>.</a:t>
            </a:r>
          </a:p>
          <a:p>
            <a:pPr marL="990600" lvl="1" indent="-533400"/>
            <a:r>
              <a:rPr lang="nb-NO" sz="2400" b="1" dirty="0"/>
              <a:t>The sender </a:t>
            </a:r>
            <a:r>
              <a:rPr lang="nb-NO" sz="2400" b="1" dirty="0" err="1"/>
              <a:t>sends</a:t>
            </a:r>
            <a:r>
              <a:rPr lang="nb-NO" sz="2400" b="1" dirty="0"/>
              <a:t> </a:t>
            </a:r>
            <a:r>
              <a:rPr lang="nb-NO" sz="2400" b="1" dirty="0" err="1"/>
              <a:t>the</a:t>
            </a:r>
            <a:r>
              <a:rPr lang="nb-NO" sz="2400" b="1" dirty="0"/>
              <a:t> </a:t>
            </a:r>
            <a:r>
              <a:rPr lang="nb-NO" sz="2400" b="1" dirty="0" err="1"/>
              <a:t>package</a:t>
            </a:r>
            <a:r>
              <a:rPr lang="nb-NO" sz="2400" b="1" dirty="0"/>
              <a:t> </a:t>
            </a:r>
            <a:r>
              <a:rPr lang="nb-NO" sz="2400" b="1" dirty="0" err="1"/>
              <a:t>again</a:t>
            </a:r>
            <a:r>
              <a:rPr lang="nb-NO" sz="2400" b="1" dirty="0"/>
              <a:t> at NAK.</a:t>
            </a:r>
          </a:p>
          <a:p>
            <a:pPr marL="609600" indent="-609600"/>
            <a:endParaRPr lang="nb-NO" sz="2800" dirty="0"/>
          </a:p>
          <a:p>
            <a:pPr marL="609600" indent="-609600"/>
            <a:r>
              <a:rPr lang="nb-NO" sz="2800" dirty="0"/>
              <a:t>Three </a:t>
            </a:r>
            <a:r>
              <a:rPr lang="nb-NO" sz="2800" dirty="0" err="1"/>
              <a:t>new</a:t>
            </a:r>
            <a:r>
              <a:rPr lang="nb-NO" sz="2800" dirty="0"/>
              <a:t> </a:t>
            </a:r>
            <a:r>
              <a:rPr lang="nb-NO" sz="2800" dirty="0" err="1"/>
              <a:t>mechanisms</a:t>
            </a:r>
            <a:r>
              <a:rPr lang="nb-NO" sz="2800" dirty="0"/>
              <a:t>:</a:t>
            </a:r>
          </a:p>
          <a:p>
            <a:pPr marL="990600" lvl="1" indent="-533400">
              <a:buFont typeface="+mj-lt"/>
              <a:buAutoNum type="arabicPeriod"/>
            </a:pPr>
            <a:r>
              <a:rPr lang="nb-NO" sz="2400" dirty="0" err="1"/>
              <a:t>Error</a:t>
            </a:r>
            <a:r>
              <a:rPr lang="nb-NO" sz="2400" dirty="0"/>
              <a:t> </a:t>
            </a:r>
            <a:r>
              <a:rPr lang="nb-NO" sz="2400" dirty="0" err="1"/>
              <a:t>detection</a:t>
            </a:r>
            <a:endParaRPr lang="nb-NO" sz="2400" dirty="0"/>
          </a:p>
          <a:p>
            <a:pPr marL="990600" lvl="1" indent="-533400">
              <a:buFont typeface="+mj-lt"/>
              <a:buAutoNum type="arabicPeriod"/>
            </a:pPr>
            <a:r>
              <a:rPr lang="nb-NO" sz="2400" dirty="0"/>
              <a:t>Control </a:t>
            </a:r>
            <a:r>
              <a:rPr lang="nb-NO" sz="2400" dirty="0" err="1"/>
              <a:t>message</a:t>
            </a:r>
            <a:r>
              <a:rPr lang="nb-NO" sz="2400" dirty="0"/>
              <a:t> (</a:t>
            </a:r>
            <a:r>
              <a:rPr lang="nb-NO" sz="2400" dirty="0" err="1"/>
              <a:t>receipt</a:t>
            </a:r>
            <a:r>
              <a:rPr lang="nb-NO" sz="2400" dirty="0"/>
              <a:t>) from </a:t>
            </a:r>
            <a:r>
              <a:rPr lang="nb-NO" sz="2400" dirty="0" err="1"/>
              <a:t>recipient</a:t>
            </a:r>
            <a:r>
              <a:rPr lang="nb-NO" sz="2400" dirty="0"/>
              <a:t> to sender</a:t>
            </a:r>
          </a:p>
          <a:p>
            <a:pPr marL="990600" lvl="1" indent="-533400">
              <a:buFont typeface="+mj-lt"/>
              <a:buAutoNum type="arabicPeriod"/>
            </a:pPr>
            <a:r>
              <a:rPr lang="nb-NO" sz="2400" dirty="0" err="1"/>
              <a:t>Omatt</a:t>
            </a:r>
            <a:r>
              <a:rPr lang="nb-NO" sz="2400" dirty="0"/>
              <a:t> </a:t>
            </a:r>
            <a:r>
              <a:rPr lang="nb-NO" sz="2400" dirty="0" err="1"/>
              <a:t>transmission</a:t>
            </a:r>
            <a:r>
              <a:rPr lang="nb-NO" sz="2400" dirty="0"/>
              <a:t> in case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error</a:t>
            </a:r>
            <a:r>
              <a:rPr lang="nb-NO" sz="2400" dirty="0"/>
              <a:t> </a:t>
            </a:r>
            <a:r>
              <a:rPr lang="nb-NO" sz="2400" dirty="0" err="1"/>
              <a:t>message</a:t>
            </a:r>
            <a:endParaRPr lang="nb-NO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03189-8CFE-4017-B0DC-F93C38CE3CE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8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RDT 2.0: FSM </a:t>
            </a:r>
            <a:r>
              <a:rPr lang="nb-NO" dirty="0" err="1"/>
              <a:t>model</a:t>
            </a:r>
            <a:endParaRPr lang="nb-NO" dirty="0"/>
          </a:p>
        </p:txBody>
      </p:sp>
      <p:sp>
        <p:nvSpPr>
          <p:cNvPr id="157702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20913" y="2209801"/>
            <a:ext cx="985838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7703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19313" y="2293938"/>
            <a:ext cx="12001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latin typeface="Arial" charset="0"/>
              </a:rPr>
              <a:t>Wait for call from above</a:t>
            </a:r>
            <a:endParaRPr lang="en-US" sz="1600" dirty="0"/>
          </a:p>
        </p:txBody>
      </p:sp>
      <p:sp>
        <p:nvSpPr>
          <p:cNvPr id="15770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28889" y="1490663"/>
            <a:ext cx="3643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snkpkt</a:t>
            </a:r>
            <a:r>
              <a:rPr lang="en-US" sz="1600" dirty="0">
                <a:latin typeface="Arial" charset="0"/>
              </a:rPr>
              <a:t> = </a:t>
            </a:r>
            <a:r>
              <a:rPr lang="en-US" sz="1600" dirty="0" err="1">
                <a:latin typeface="Arial" charset="0"/>
              </a:rPr>
              <a:t>make_pkt</a:t>
            </a:r>
            <a:r>
              <a:rPr lang="en-US" sz="1600" dirty="0">
                <a:latin typeface="Arial" charset="0"/>
              </a:rPr>
              <a:t>(data, </a:t>
            </a:r>
            <a:r>
              <a:rPr lang="en-US" sz="1600" b="1" dirty="0">
                <a:latin typeface="Arial" charset="0"/>
              </a:rPr>
              <a:t>checksum</a:t>
            </a:r>
            <a:r>
              <a:rPr lang="en-US" sz="16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udt_send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05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633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7706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43839" y="5314951"/>
            <a:ext cx="2143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Arial" charset="0"/>
              </a:rPr>
              <a:t>extract(</a:t>
            </a:r>
            <a:r>
              <a:rPr lang="en-US" sz="1600" dirty="0" err="1">
                <a:latin typeface="Arial" charset="0"/>
              </a:rPr>
              <a:t>rcvpkt,data</a:t>
            </a:r>
            <a:r>
              <a:rPr lang="en-US" sz="16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deliver_data</a:t>
            </a:r>
            <a:r>
              <a:rPr lang="en-US" sz="1600" dirty="0">
                <a:latin typeface="Arial" charset="0"/>
              </a:rPr>
              <a:t>(data)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udt_send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Arial" charset="0"/>
              </a:rPr>
              <a:t>ACK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0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21614" y="4781551"/>
            <a:ext cx="21574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&amp;&amp; 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   </a:t>
            </a:r>
            <a:r>
              <a:rPr lang="en-US" sz="1600" b="1" dirty="0" err="1">
                <a:latin typeface="Arial" charset="0"/>
              </a:rPr>
              <a:t>notcorrupt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08" name="Line 1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943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7709" name="Freeform 13"/>
          <p:cNvSpPr>
            <a:spLocks/>
          </p:cNvSpPr>
          <p:nvPr>
            <p:custDataLst>
              <p:tags r:id="rId10"/>
            </p:custDataLst>
          </p:nvPr>
        </p:nvSpPr>
        <p:spPr bwMode="auto">
          <a:xfrm flipV="1">
            <a:off x="2581276" y="1979613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10" name="Freeform 1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628901" y="3140075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11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95564" y="3492500"/>
            <a:ext cx="35480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&amp;&amp; </a:t>
            </a:r>
            <a:br>
              <a:rPr lang="en-US" sz="1600" dirty="0">
                <a:latin typeface="Arial" charset="0"/>
              </a:rPr>
            </a:br>
            <a:r>
              <a:rPr lang="en-US" sz="1600" dirty="0" err="1">
                <a:latin typeface="Arial" charset="0"/>
              </a:rPr>
              <a:t>is</a:t>
            </a:r>
            <a:r>
              <a:rPr lang="en-US" sz="1600" b="1" dirty="0" err="1">
                <a:solidFill>
                  <a:srgbClr val="00B050"/>
                </a:solidFill>
                <a:latin typeface="Arial" charset="0"/>
              </a:rPr>
              <a:t>ACK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12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693181" y="4049712"/>
            <a:ext cx="15764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7713" name="Freeform 1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776789" y="2286001"/>
            <a:ext cx="466725" cy="8937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14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86351" y="2532856"/>
            <a:ext cx="1763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udt_send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15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60951" y="1925639"/>
            <a:ext cx="20859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&amp;&amp;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   </a:t>
            </a:r>
            <a:r>
              <a:rPr lang="en-US" sz="1600" dirty="0" err="1">
                <a:latin typeface="Arial" charset="0"/>
              </a:rPr>
              <a:t>is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NAK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57716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153026" y="2509044"/>
            <a:ext cx="16970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157717" name="Group 2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097838" y="2352675"/>
            <a:ext cx="1924050" cy="858838"/>
            <a:chOff x="2222" y="2660"/>
            <a:chExt cx="1212" cy="541"/>
          </a:xfrm>
        </p:grpSpPr>
        <p:sp>
          <p:nvSpPr>
            <p:cNvPr id="157718" name="Text Box 22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udt_send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</a:rPr>
                <a:t>NAK</a:t>
              </a:r>
              <a:r>
                <a:rPr lang="en-US" sz="1600" dirty="0">
                  <a:latin typeface="Arial" charset="0"/>
                </a:rPr>
                <a:t>)</a:t>
              </a:r>
              <a:endParaRPr lang="en-US" sz="1600" dirty="0"/>
            </a:p>
          </p:txBody>
        </p:sp>
        <p:sp>
          <p:nvSpPr>
            <p:cNvPr id="157719" name="Text Box 23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&amp;&amp;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  </a:t>
              </a:r>
              <a:r>
                <a:rPr lang="en-US" sz="1600" b="1" dirty="0">
                  <a:latin typeface="Arial" charset="0"/>
                </a:rPr>
                <a:t>corrupt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</a:t>
              </a:r>
              <a:endParaRPr lang="en-US" sz="1600" dirty="0"/>
            </a:p>
          </p:txBody>
        </p:sp>
        <p:sp>
          <p:nvSpPr>
            <p:cNvPr id="157720" name="Line 24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7721" name="Group 25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3816350" y="2222501"/>
            <a:ext cx="1074738" cy="962025"/>
            <a:chOff x="1540" y="2116"/>
            <a:chExt cx="677" cy="606"/>
          </a:xfrm>
        </p:grpSpPr>
        <p:sp>
          <p:nvSpPr>
            <p:cNvPr id="157722" name="Oval 26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7723" name="Text Box 27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latin typeface="Arial" charset="0"/>
                </a:rPr>
                <a:t>Wait for ACK or NAK</a:t>
              </a:r>
              <a:endParaRPr lang="en-US" sz="1600" dirty="0"/>
            </a:p>
          </p:txBody>
        </p:sp>
      </p:grpSp>
      <p:sp>
        <p:nvSpPr>
          <p:cNvPr id="157724" name="Line 2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7858125" y="3497264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25" name="Freeform 29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8196263" y="3148013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157726" name="Group 30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8201025" y="3568701"/>
            <a:ext cx="1200150" cy="962025"/>
            <a:chOff x="1335" y="3347"/>
            <a:chExt cx="756" cy="606"/>
          </a:xfrm>
        </p:grpSpPr>
        <p:sp>
          <p:nvSpPr>
            <p:cNvPr id="157727" name="Oval 31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7728" name="Text Box 32"/>
            <p:cNvSpPr txBox="1">
              <a:spLocks noChangeArrowheads="1"/>
            </p:cNvSpPr>
            <p:nvPr/>
          </p:nvSpPr>
          <p:spPr bwMode="auto">
            <a:xfrm>
              <a:off x="1335" y="3400"/>
              <a:ext cx="75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latin typeface="Arial" charset="0"/>
                </a:rPr>
                <a:t>Wait for call from below</a:t>
              </a:r>
              <a:endParaRPr lang="en-US" sz="1600" dirty="0"/>
            </a:p>
          </p:txBody>
        </p:sp>
      </p:grpSp>
      <p:sp>
        <p:nvSpPr>
          <p:cNvPr id="157729" name="Freeform 33"/>
          <p:cNvSpPr>
            <a:spLocks/>
          </p:cNvSpPr>
          <p:nvPr>
            <p:custDataLst>
              <p:tags r:id="rId23"/>
            </p:custDataLst>
          </p:nvPr>
        </p:nvSpPr>
        <p:spPr bwMode="auto">
          <a:xfrm flipV="1">
            <a:off x="8208963" y="4464050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30" name="Text Box 3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493745" y="4370125"/>
            <a:ext cx="917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sender</a:t>
            </a:r>
          </a:p>
        </p:txBody>
      </p:sp>
      <p:sp>
        <p:nvSpPr>
          <p:cNvPr id="157731" name="Text Box 3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80611" y="1479550"/>
            <a:ext cx="10807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receiver</a:t>
            </a:r>
          </a:p>
        </p:txBody>
      </p:sp>
      <p:sp>
        <p:nvSpPr>
          <p:cNvPr id="157732" name="Line 36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1873250" y="2166939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7733" name="Text Box 3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555875" y="1212851"/>
            <a:ext cx="225583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rdt_send</a:t>
            </a:r>
            <a:r>
              <a:rPr lang="en-US" sz="1600" dirty="0">
                <a:latin typeface="Arial" charset="0"/>
              </a:rPr>
              <a:t>(data)</a:t>
            </a:r>
            <a:endParaRPr lang="en-US" sz="1600" dirty="0"/>
          </a:p>
        </p:txBody>
      </p:sp>
      <p:sp>
        <p:nvSpPr>
          <p:cNvPr id="157734" name="Text Box 3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231924" y="4094163"/>
            <a:ext cx="3257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>
                <a:latin typeface="Symbol" pitchFamily="18" charset="2"/>
              </a:rPr>
              <a:t>L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CA743400-AC89-4810-8D05-6AA7919438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78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15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5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5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7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5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5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5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5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7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15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5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1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1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2" grpId="0" animBg="1"/>
      <p:bldP spid="157703" grpId="0"/>
      <p:bldP spid="157704" grpId="0"/>
      <p:bldP spid="157705" grpId="0" animBg="1"/>
      <p:bldP spid="157706" grpId="0"/>
      <p:bldP spid="157707" grpId="0"/>
      <p:bldP spid="157708" grpId="0" animBg="1"/>
      <p:bldP spid="157709" grpId="0" animBg="1"/>
      <p:bldP spid="157710" grpId="0" animBg="1"/>
      <p:bldP spid="157711" grpId="0"/>
      <p:bldP spid="157712" grpId="0" animBg="1"/>
      <p:bldP spid="157713" grpId="0" animBg="1"/>
      <p:bldP spid="157714" grpId="0"/>
      <p:bldP spid="157715" grpId="0"/>
      <p:bldP spid="157716" grpId="0" animBg="1"/>
      <p:bldP spid="157724" grpId="0" animBg="1"/>
      <p:bldP spid="157725" grpId="0" animBg="1"/>
      <p:bldP spid="157729" grpId="0" animBg="1"/>
      <p:bldP spid="157732" grpId="0" animBg="1"/>
      <p:bldP spid="157733" grpId="0"/>
      <p:bldP spid="1577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351585" y="152400"/>
            <a:ext cx="8137029" cy="685800"/>
          </a:xfrm>
        </p:spPr>
        <p:txBody>
          <a:bodyPr>
            <a:normAutofit fontScale="90000"/>
          </a:bodyPr>
          <a:lstStyle/>
          <a:p>
            <a:r>
              <a:rPr lang="nb-NO" sz="2000" dirty="0"/>
              <a:t>RDT 2.0: </a:t>
            </a:r>
            <a:br>
              <a:rPr lang="nb-NO" dirty="0"/>
            </a:br>
            <a:r>
              <a:rPr lang="nb-NO" dirty="0"/>
              <a:t>FSM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transmission</a:t>
            </a:r>
            <a:r>
              <a:rPr lang="nb-NO" dirty="0"/>
              <a:t> </a:t>
            </a:r>
            <a:r>
              <a:rPr lang="nb-NO" dirty="0" err="1"/>
              <a:t>error</a:t>
            </a:r>
            <a:endParaRPr lang="nb-NO" dirty="0"/>
          </a:p>
        </p:txBody>
      </p:sp>
      <p:sp>
        <p:nvSpPr>
          <p:cNvPr id="158771" name="Oval 5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20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772" name="Text Box 5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19313" y="2293938"/>
            <a:ext cx="12001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>
                <a:latin typeface="Arial" charset="0"/>
              </a:rPr>
              <a:t>Wait for call from above</a:t>
            </a:r>
            <a:endParaRPr lang="en-US" sz="1600"/>
          </a:p>
        </p:txBody>
      </p:sp>
      <p:sp>
        <p:nvSpPr>
          <p:cNvPr id="158773" name="Text Box 5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28888" y="1490663"/>
            <a:ext cx="364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snkpkt = make_pkt(data, checksum)</a:t>
            </a:r>
          </a:p>
          <a:p>
            <a:pPr eaLnBrk="0" hangingPunct="0"/>
            <a:r>
              <a:rPr lang="en-US" sz="1600">
                <a:latin typeface="Arial" charset="0"/>
              </a:rPr>
              <a:t>udt_send(sndpkt)</a:t>
            </a:r>
            <a:endParaRPr lang="en-US" sz="1600"/>
          </a:p>
        </p:txBody>
      </p:sp>
      <p:sp>
        <p:nvSpPr>
          <p:cNvPr id="158774" name="Line 5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633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775" name="Text Box 5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43839" y="5314951"/>
            <a:ext cx="2143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extract(rcvpkt,data)</a:t>
            </a:r>
          </a:p>
          <a:p>
            <a:pPr eaLnBrk="0" hangingPunct="0"/>
            <a:r>
              <a:rPr lang="en-US" sz="1600">
                <a:latin typeface="Arial" charset="0"/>
              </a:rPr>
              <a:t>deliver_data(data)</a:t>
            </a:r>
          </a:p>
          <a:p>
            <a:pPr eaLnBrk="0" hangingPunct="0"/>
            <a:r>
              <a:rPr lang="en-US" sz="1600">
                <a:latin typeface="Arial" charset="0"/>
              </a:rPr>
              <a:t>udt_send(ACK)</a:t>
            </a:r>
            <a:endParaRPr lang="en-US" sz="1600"/>
          </a:p>
        </p:txBody>
      </p:sp>
      <p:sp>
        <p:nvSpPr>
          <p:cNvPr id="158776" name="Text Box 5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21613" y="4781551"/>
            <a:ext cx="21574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 </a:t>
            </a:r>
          </a:p>
          <a:p>
            <a:pPr eaLnBrk="0" hangingPunct="0"/>
            <a:r>
              <a:rPr lang="en-US" sz="1600">
                <a:latin typeface="Arial" charset="0"/>
              </a:rPr>
              <a:t>   notcorrupt(rcvpkt)</a:t>
            </a:r>
            <a:endParaRPr lang="en-US" sz="1600"/>
          </a:p>
        </p:txBody>
      </p:sp>
      <p:sp>
        <p:nvSpPr>
          <p:cNvPr id="158777" name="Line 5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943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778" name="Freeform 58"/>
          <p:cNvSpPr>
            <a:spLocks/>
          </p:cNvSpPr>
          <p:nvPr>
            <p:custDataLst>
              <p:tags r:id="rId10"/>
            </p:custDataLst>
          </p:nvPr>
        </p:nvSpPr>
        <p:spPr bwMode="auto">
          <a:xfrm flipV="1">
            <a:off x="2581276" y="1979613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8779" name="Freeform 59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628901" y="3140075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8780" name="Text Box 6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95563" y="3492500"/>
            <a:ext cx="35480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 isACK(rcvpkt)</a:t>
            </a:r>
            <a:endParaRPr lang="en-US" sz="1600"/>
          </a:p>
        </p:txBody>
      </p:sp>
      <p:sp>
        <p:nvSpPr>
          <p:cNvPr id="158781" name="Line 61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697163" y="38163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782" name="Freeform 62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776789" y="2286001"/>
            <a:ext cx="466725" cy="8937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8783" name="Text Box 6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86351" y="2600325"/>
            <a:ext cx="1763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udt_send(sndpkt)</a:t>
            </a:r>
            <a:endParaRPr lang="en-US" sz="1600"/>
          </a:p>
        </p:txBody>
      </p:sp>
      <p:sp>
        <p:nvSpPr>
          <p:cNvPr id="158784" name="Text Box 6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60951" y="1925639"/>
            <a:ext cx="20859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</a:t>
            </a:r>
          </a:p>
          <a:p>
            <a:pPr eaLnBrk="0" hangingPunct="0"/>
            <a:r>
              <a:rPr lang="en-US" sz="1600">
                <a:latin typeface="Arial" charset="0"/>
              </a:rPr>
              <a:t>   isNAK(rcvpkt)</a:t>
            </a:r>
            <a:endParaRPr lang="en-US" sz="1600"/>
          </a:p>
        </p:txBody>
      </p:sp>
      <p:sp>
        <p:nvSpPr>
          <p:cNvPr id="158785" name="Line 6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180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158786" name="Group 66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097838" y="2352675"/>
            <a:ext cx="1924050" cy="858838"/>
            <a:chOff x="2222" y="2660"/>
            <a:chExt cx="1212" cy="541"/>
          </a:xfrm>
        </p:grpSpPr>
        <p:sp>
          <p:nvSpPr>
            <p:cNvPr id="158787" name="Text Box 67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>
                  <a:latin typeface="Arial" charset="0"/>
                </a:rPr>
                <a:t>udt_send(NAK)</a:t>
              </a:r>
              <a:endParaRPr lang="en-US" sz="1600"/>
            </a:p>
          </p:txBody>
        </p:sp>
        <p:sp>
          <p:nvSpPr>
            <p:cNvPr id="158788" name="Text Box 68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>
                  <a:latin typeface="Arial" charset="0"/>
                </a:rPr>
                <a:t>rdt_rcv(rcvpkt) &amp;&amp; </a:t>
              </a:r>
            </a:p>
            <a:p>
              <a:pPr eaLnBrk="0" hangingPunct="0"/>
              <a:r>
                <a:rPr lang="en-US" sz="1600">
                  <a:latin typeface="Arial" charset="0"/>
                </a:rPr>
                <a:t>  corrupt(rcvpkt)</a:t>
              </a:r>
              <a:endParaRPr lang="en-US" sz="1600"/>
            </a:p>
          </p:txBody>
        </p:sp>
        <p:sp>
          <p:nvSpPr>
            <p:cNvPr id="158789" name="Line 69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8790" name="Group 70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3816350" y="2222501"/>
            <a:ext cx="1074738" cy="962025"/>
            <a:chOff x="1540" y="2116"/>
            <a:chExt cx="677" cy="606"/>
          </a:xfrm>
        </p:grpSpPr>
        <p:sp>
          <p:nvSpPr>
            <p:cNvPr id="158791" name="Oval 71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8792" name="Text Box 72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>
                  <a:latin typeface="Arial" charset="0"/>
                </a:rPr>
                <a:t>Wait for ACK or NAK</a:t>
              </a:r>
              <a:endParaRPr lang="en-US" sz="1600"/>
            </a:p>
          </p:txBody>
        </p:sp>
      </p:grpSp>
      <p:sp>
        <p:nvSpPr>
          <p:cNvPr id="158793" name="Freeform 73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8196263" y="3148013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8794" name="Oval 7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288339" y="35687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795" name="Text Box 7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201025" y="3652838"/>
            <a:ext cx="12001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>
                <a:latin typeface="Arial" charset="0"/>
              </a:rPr>
              <a:t>Wait for call from below</a:t>
            </a:r>
            <a:endParaRPr lang="en-US" sz="1600"/>
          </a:p>
        </p:txBody>
      </p:sp>
      <p:sp>
        <p:nvSpPr>
          <p:cNvPr id="158796" name="Freeform 76"/>
          <p:cNvSpPr>
            <a:spLocks/>
          </p:cNvSpPr>
          <p:nvPr>
            <p:custDataLst>
              <p:tags r:id="rId23"/>
            </p:custDataLst>
          </p:nvPr>
        </p:nvSpPr>
        <p:spPr bwMode="auto">
          <a:xfrm flipV="1">
            <a:off x="8208963" y="4464050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158797" name="Group 77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1873250" y="2166939"/>
            <a:ext cx="1333500" cy="1004887"/>
            <a:chOff x="220" y="1365"/>
            <a:chExt cx="840" cy="633"/>
          </a:xfrm>
        </p:grpSpPr>
        <p:sp>
          <p:nvSpPr>
            <p:cNvPr id="158798" name="Line 78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8799" name="Oval 79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8800" name="Group 80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7858126" y="3497263"/>
            <a:ext cx="1414463" cy="1033462"/>
            <a:chOff x="3990" y="2203"/>
            <a:chExt cx="891" cy="651"/>
          </a:xfrm>
        </p:grpSpPr>
        <p:sp>
          <p:nvSpPr>
            <p:cNvPr id="158801" name="Line 81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8802" name="Oval 82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8803" name="Text Box 8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554289" y="1200151"/>
            <a:ext cx="225583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rdt_send(data)</a:t>
            </a:r>
            <a:endParaRPr lang="en-US" sz="1600"/>
          </a:p>
        </p:txBody>
      </p:sp>
      <p:sp>
        <p:nvSpPr>
          <p:cNvPr id="158804" name="Line 84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535238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8805" name="Freeform 85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2535238" y="2006600"/>
            <a:ext cx="6697662" cy="3060700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1003" y="0"/>
              </a:cxn>
              <a:cxn ang="0">
                <a:pos x="3387" y="1928"/>
              </a:cxn>
              <a:cxn ang="0">
                <a:pos x="4219" y="1928"/>
              </a:cxn>
            </a:cxnLst>
            <a:rect l="0" t="0" r="r" b="b"/>
            <a:pathLst>
              <a:path w="4219" h="1928">
                <a:moveTo>
                  <a:pt x="0" y="10"/>
                </a:moveTo>
                <a:lnTo>
                  <a:pt x="1003" y="0"/>
                </a:lnTo>
                <a:lnTo>
                  <a:pt x="3387" y="1928"/>
                </a:lnTo>
                <a:lnTo>
                  <a:pt x="4219" y="192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158806" name="Group 86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1871663" y="2166939"/>
            <a:ext cx="1333500" cy="1004887"/>
            <a:chOff x="220" y="1365"/>
            <a:chExt cx="840" cy="633"/>
          </a:xfrm>
        </p:grpSpPr>
        <p:sp>
          <p:nvSpPr>
            <p:cNvPr id="158807" name="Line 87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8808" name="Oval 88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8809" name="Oval 89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856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810" name="Line 90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7785100" y="4902200"/>
            <a:ext cx="12700" cy="1193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8811" name="Freeform 91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2679700" y="3886200"/>
            <a:ext cx="6667500" cy="2260600"/>
          </a:xfrm>
          <a:custGeom>
            <a:avLst/>
            <a:gdLst/>
            <a:ahLst/>
            <a:cxnLst>
              <a:cxn ang="0">
                <a:pos x="4200" y="1424"/>
              </a:cxn>
              <a:cxn ang="0">
                <a:pos x="3224" y="1424"/>
              </a:cxn>
              <a:cxn ang="0">
                <a:pos x="1880" y="0"/>
              </a:cxn>
              <a:cxn ang="0">
                <a:pos x="0" y="0"/>
              </a:cxn>
            </a:cxnLst>
            <a:rect l="0" t="0" r="r" b="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158812" name="Group 92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1871663" y="2166939"/>
            <a:ext cx="1333500" cy="1004887"/>
            <a:chOff x="220" y="1365"/>
            <a:chExt cx="840" cy="633"/>
          </a:xfrm>
        </p:grpSpPr>
        <p:sp>
          <p:nvSpPr>
            <p:cNvPr id="158813" name="Line 93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8814" name="Oval 94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8815" name="Oval 95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852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8816" name="Text Box 9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933700" y="3854450"/>
            <a:ext cx="323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Symbol" pitchFamily="18" charset="2"/>
              </a:rPr>
              <a:t>L</a:t>
            </a:r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2C8204E8-3C55-4E49-993A-52300952D20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55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0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8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8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58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8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58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58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5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04" grpId="0" animBg="1"/>
      <p:bldP spid="158805" grpId="0" animBg="1"/>
      <p:bldP spid="158809" grpId="0" animBg="1"/>
      <p:bldP spid="158810" grpId="0" animBg="1"/>
      <p:bldP spid="158811" grpId="0" animBg="1"/>
      <p:bldP spid="158815" grpId="0" animBg="1"/>
      <p:bldP spid="15881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305051" y="188640"/>
            <a:ext cx="8255445" cy="634082"/>
          </a:xfrm>
        </p:spPr>
        <p:txBody>
          <a:bodyPr>
            <a:normAutofit/>
          </a:bodyPr>
          <a:lstStyle/>
          <a:p>
            <a:r>
              <a:rPr lang="nb-NO" dirty="0"/>
              <a:t>v. 2.0: FSM bit </a:t>
            </a:r>
            <a:r>
              <a:rPr lang="nb-NO" dirty="0" err="1"/>
              <a:t>error</a:t>
            </a:r>
            <a:r>
              <a:rPr lang="nb-NO" dirty="0"/>
              <a:t> in </a:t>
            </a:r>
            <a:r>
              <a:rPr lang="nb-NO" dirty="0" err="1"/>
              <a:t>transmission</a:t>
            </a:r>
            <a:r>
              <a:rPr lang="nb-NO" dirty="0"/>
              <a:t> ..</a:t>
            </a:r>
          </a:p>
        </p:txBody>
      </p:sp>
      <p:sp>
        <p:nvSpPr>
          <p:cNvPr id="159749" name="Oval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20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5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19313" y="2293938"/>
            <a:ext cx="12001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>
                <a:latin typeface="Arial" charset="0"/>
              </a:rPr>
              <a:t>Wait for call from above</a:t>
            </a:r>
            <a:endParaRPr lang="en-US" sz="1600"/>
          </a:p>
        </p:txBody>
      </p:sp>
      <p:sp>
        <p:nvSpPr>
          <p:cNvPr id="159751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28888" y="1490663"/>
            <a:ext cx="364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snkpkt = make_pkt(data, checksum)</a:t>
            </a:r>
          </a:p>
          <a:p>
            <a:pPr eaLnBrk="0" hangingPunct="0"/>
            <a:r>
              <a:rPr lang="en-US" sz="1600">
                <a:latin typeface="Arial" charset="0"/>
              </a:rPr>
              <a:t>udt_send(sndpkt)</a:t>
            </a:r>
            <a:endParaRPr lang="en-US" sz="1600"/>
          </a:p>
        </p:txBody>
      </p:sp>
      <p:sp>
        <p:nvSpPr>
          <p:cNvPr id="159752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633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53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43839" y="5314951"/>
            <a:ext cx="2143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extract(rcvpkt,data)</a:t>
            </a:r>
          </a:p>
          <a:p>
            <a:pPr eaLnBrk="0" hangingPunct="0"/>
            <a:r>
              <a:rPr lang="en-US" sz="1600">
                <a:latin typeface="Arial" charset="0"/>
              </a:rPr>
              <a:t>deliver_data(data)</a:t>
            </a:r>
          </a:p>
          <a:p>
            <a:pPr eaLnBrk="0" hangingPunct="0"/>
            <a:r>
              <a:rPr lang="en-US" sz="1600">
                <a:latin typeface="Arial" charset="0"/>
              </a:rPr>
              <a:t>udt_send(ACK)</a:t>
            </a:r>
            <a:endParaRPr lang="en-US" sz="1600"/>
          </a:p>
        </p:txBody>
      </p:sp>
      <p:sp>
        <p:nvSpPr>
          <p:cNvPr id="159754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21613" y="4781551"/>
            <a:ext cx="21574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 </a:t>
            </a:r>
          </a:p>
          <a:p>
            <a:pPr eaLnBrk="0" hangingPunct="0"/>
            <a:r>
              <a:rPr lang="en-US" sz="1600">
                <a:latin typeface="Arial" charset="0"/>
              </a:rPr>
              <a:t>   notcorrupt(rcvpkt)</a:t>
            </a:r>
            <a:endParaRPr lang="en-US" sz="1600"/>
          </a:p>
        </p:txBody>
      </p:sp>
      <p:sp>
        <p:nvSpPr>
          <p:cNvPr id="159755" name="Line 11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943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56" name="Freeform 12"/>
          <p:cNvSpPr>
            <a:spLocks/>
          </p:cNvSpPr>
          <p:nvPr>
            <p:custDataLst>
              <p:tags r:id="rId10"/>
            </p:custDataLst>
          </p:nvPr>
        </p:nvSpPr>
        <p:spPr bwMode="auto">
          <a:xfrm flipV="1">
            <a:off x="2581276" y="1979613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9757" name="Freeform 13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628901" y="3140075"/>
            <a:ext cx="1800225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9758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95563" y="3492500"/>
            <a:ext cx="35480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 isACK(rcvpkt)</a:t>
            </a:r>
            <a:endParaRPr lang="en-US" sz="1600"/>
          </a:p>
        </p:txBody>
      </p:sp>
      <p:sp>
        <p:nvSpPr>
          <p:cNvPr id="159759" name="Line 15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697163" y="38163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60" name="Freeform 16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776789" y="2286001"/>
            <a:ext cx="466725" cy="8937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9761" name="Text Box 1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86351" y="2600325"/>
            <a:ext cx="1763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udt_send(sndpkt)</a:t>
            </a:r>
            <a:endParaRPr lang="en-US" sz="1600"/>
          </a:p>
        </p:txBody>
      </p:sp>
      <p:sp>
        <p:nvSpPr>
          <p:cNvPr id="159762" name="Text Box 1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60951" y="1925639"/>
            <a:ext cx="20859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rdt_rcv(rcvpkt) &amp;&amp;</a:t>
            </a:r>
          </a:p>
          <a:p>
            <a:pPr eaLnBrk="0" hangingPunct="0"/>
            <a:r>
              <a:rPr lang="en-US" sz="1600">
                <a:latin typeface="Arial" charset="0"/>
              </a:rPr>
              <a:t>   isNAK(rcvpkt)</a:t>
            </a:r>
            <a:endParaRPr lang="en-US" sz="1600"/>
          </a:p>
        </p:txBody>
      </p:sp>
      <p:sp>
        <p:nvSpPr>
          <p:cNvPr id="159763" name="Line 19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180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159764" name="Group 20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097838" y="2352675"/>
            <a:ext cx="1924050" cy="858838"/>
            <a:chOff x="2222" y="2660"/>
            <a:chExt cx="1212" cy="541"/>
          </a:xfrm>
        </p:grpSpPr>
        <p:sp>
          <p:nvSpPr>
            <p:cNvPr id="159765" name="Text Box 21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>
                  <a:latin typeface="Arial" charset="0"/>
                </a:rPr>
                <a:t>udt_send(NAK)</a:t>
              </a:r>
              <a:endParaRPr lang="en-US" sz="1600"/>
            </a:p>
          </p:txBody>
        </p:sp>
        <p:sp>
          <p:nvSpPr>
            <p:cNvPr id="159766" name="Text Box 22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>
                  <a:latin typeface="Arial" charset="0"/>
                </a:rPr>
                <a:t>rdt_rcv(rcvpkt) &amp;&amp; </a:t>
              </a:r>
            </a:p>
            <a:p>
              <a:pPr eaLnBrk="0" hangingPunct="0"/>
              <a:r>
                <a:rPr lang="en-US" sz="1600">
                  <a:latin typeface="Arial" charset="0"/>
                </a:rPr>
                <a:t>  corrupt(rcvpkt)</a:t>
              </a:r>
              <a:endParaRPr lang="en-US" sz="1600"/>
            </a:p>
          </p:txBody>
        </p:sp>
        <p:sp>
          <p:nvSpPr>
            <p:cNvPr id="159767" name="Line 23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9768" name="Group 24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3816350" y="2222501"/>
            <a:ext cx="1074738" cy="962025"/>
            <a:chOff x="1540" y="2116"/>
            <a:chExt cx="677" cy="606"/>
          </a:xfrm>
        </p:grpSpPr>
        <p:sp>
          <p:nvSpPr>
            <p:cNvPr id="159769" name="Oval 25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9770" name="Text Box 26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>
                  <a:latin typeface="Arial" charset="0"/>
                </a:rPr>
                <a:t>Wait for ACK or NAK</a:t>
              </a:r>
              <a:endParaRPr lang="en-US" sz="1600"/>
            </a:p>
          </p:txBody>
        </p:sp>
      </p:grpSp>
      <p:sp>
        <p:nvSpPr>
          <p:cNvPr id="159771" name="Freeform 27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8196263" y="3148013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59772" name="Oval 2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288339" y="35687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73" name="Text Box 2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201025" y="3652838"/>
            <a:ext cx="12001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>
                <a:latin typeface="Arial" charset="0"/>
              </a:rPr>
              <a:t>Wait for call from below</a:t>
            </a:r>
            <a:endParaRPr lang="en-US" sz="1600"/>
          </a:p>
        </p:txBody>
      </p:sp>
      <p:sp>
        <p:nvSpPr>
          <p:cNvPr id="159774" name="Freeform 30"/>
          <p:cNvSpPr>
            <a:spLocks/>
          </p:cNvSpPr>
          <p:nvPr>
            <p:custDataLst>
              <p:tags r:id="rId23"/>
            </p:custDataLst>
          </p:nvPr>
        </p:nvSpPr>
        <p:spPr bwMode="auto">
          <a:xfrm flipV="1">
            <a:off x="8208963" y="4464050"/>
            <a:ext cx="12573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159775" name="Group 31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1873250" y="2166939"/>
            <a:ext cx="1333500" cy="1004887"/>
            <a:chOff x="220" y="1365"/>
            <a:chExt cx="840" cy="633"/>
          </a:xfrm>
        </p:grpSpPr>
        <p:sp>
          <p:nvSpPr>
            <p:cNvPr id="159776" name="Line 32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9777" name="Oval 33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9778" name="Group 34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7858126" y="3497263"/>
            <a:ext cx="1414463" cy="1033462"/>
            <a:chOff x="3990" y="2203"/>
            <a:chExt cx="891" cy="651"/>
          </a:xfrm>
        </p:grpSpPr>
        <p:sp>
          <p:nvSpPr>
            <p:cNvPr id="159779" name="Line 35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9780" name="Oval 36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9781" name="Text Box 3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554289" y="1200151"/>
            <a:ext cx="225583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>
                <a:latin typeface="Arial" charset="0"/>
              </a:rPr>
              <a:t>rdt_send(data)</a:t>
            </a:r>
            <a:endParaRPr lang="en-US" sz="1600"/>
          </a:p>
        </p:txBody>
      </p:sp>
      <p:sp>
        <p:nvSpPr>
          <p:cNvPr id="159782" name="Line 3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535238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83" name="Freeform 39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2535238" y="2006600"/>
            <a:ext cx="6940550" cy="654050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1003" y="0"/>
              </a:cxn>
              <a:cxn ang="0">
                <a:pos x="3508" y="412"/>
              </a:cxn>
              <a:cxn ang="0">
                <a:pos x="4372" y="412"/>
              </a:cxn>
            </a:cxnLst>
            <a:rect l="0" t="0" r="r" b="b"/>
            <a:pathLst>
              <a:path w="4372" h="412">
                <a:moveTo>
                  <a:pt x="0" y="10"/>
                </a:moveTo>
                <a:lnTo>
                  <a:pt x="1003" y="0"/>
                </a:lnTo>
                <a:lnTo>
                  <a:pt x="3508" y="412"/>
                </a:lnTo>
                <a:lnTo>
                  <a:pt x="4372" y="412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159784" name="Group 40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1871663" y="2166939"/>
            <a:ext cx="1333500" cy="1004887"/>
            <a:chOff x="220" y="1365"/>
            <a:chExt cx="840" cy="633"/>
          </a:xfrm>
        </p:grpSpPr>
        <p:sp>
          <p:nvSpPr>
            <p:cNvPr id="159785" name="Line 41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9786" name="Oval 42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9787" name="Oval 4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856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88" name="Line 44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7785100" y="4902200"/>
            <a:ext cx="12700" cy="1193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89" name="Freeform 45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2679700" y="3886200"/>
            <a:ext cx="6667500" cy="2260600"/>
          </a:xfrm>
          <a:custGeom>
            <a:avLst/>
            <a:gdLst/>
            <a:ahLst/>
            <a:cxnLst>
              <a:cxn ang="0">
                <a:pos x="4200" y="1424"/>
              </a:cxn>
              <a:cxn ang="0">
                <a:pos x="3224" y="1424"/>
              </a:cxn>
              <a:cxn ang="0">
                <a:pos x="1880" y="0"/>
              </a:cxn>
              <a:cxn ang="0">
                <a:pos x="0" y="0"/>
              </a:cxn>
            </a:cxnLst>
            <a:rect l="0" t="0" r="r" b="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159790" name="Group 46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1871663" y="2166939"/>
            <a:ext cx="1333500" cy="1004887"/>
            <a:chOff x="220" y="1365"/>
            <a:chExt cx="840" cy="633"/>
          </a:xfrm>
        </p:grpSpPr>
        <p:sp>
          <p:nvSpPr>
            <p:cNvPr id="159791" name="Line 47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9792" name="Oval 48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9793" name="Oval 49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852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59794" name="Line 5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8077200" y="2493963"/>
            <a:ext cx="0" cy="81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95" name="Freeform 51"/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5181601" y="2216151"/>
            <a:ext cx="4378325" cy="1025525"/>
          </a:xfrm>
          <a:custGeom>
            <a:avLst/>
            <a:gdLst/>
            <a:ahLst/>
            <a:cxnLst>
              <a:cxn ang="0">
                <a:pos x="2758" y="646"/>
              </a:cxn>
              <a:cxn ang="0">
                <a:pos x="1763" y="629"/>
              </a:cxn>
              <a:cxn ang="0">
                <a:pos x="1039" y="0"/>
              </a:cxn>
              <a:cxn ang="0">
                <a:pos x="0" y="0"/>
              </a:cxn>
            </a:cxnLst>
            <a:rect l="0" t="0" r="r" b="b"/>
            <a:pathLst>
              <a:path w="2758" h="646">
                <a:moveTo>
                  <a:pt x="2758" y="646"/>
                </a:moveTo>
                <a:lnTo>
                  <a:pt x="1763" y="629"/>
                </a:lnTo>
                <a:lnTo>
                  <a:pt x="103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96" name="Line 5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072063" y="2090739"/>
            <a:ext cx="0" cy="846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97" name="Freeform 53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5167314" y="2951163"/>
            <a:ext cx="4073525" cy="213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13" y="0"/>
              </a:cxn>
              <a:cxn ang="0">
                <a:pos x="1650" y="1344"/>
              </a:cxn>
              <a:cxn ang="0">
                <a:pos x="2566" y="1344"/>
              </a:cxn>
            </a:cxnLst>
            <a:rect l="0" t="0" r="r" b="b"/>
            <a:pathLst>
              <a:path w="2566" h="1344">
                <a:moveTo>
                  <a:pt x="0" y="0"/>
                </a:moveTo>
                <a:lnTo>
                  <a:pt x="1013" y="0"/>
                </a:lnTo>
                <a:lnTo>
                  <a:pt x="1650" y="1344"/>
                </a:lnTo>
                <a:lnTo>
                  <a:pt x="2566" y="1344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59798" name="Text Box 54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959100" y="3868738"/>
            <a:ext cx="323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Symbol" pitchFamily="18" charset="2"/>
              </a:rPr>
              <a:t>L</a:t>
            </a:r>
          </a:p>
        </p:txBody>
      </p:sp>
      <p:sp>
        <p:nvSpPr>
          <p:cNvPr id="54" name="Slide Number Placeholder 4">
            <a:extLst>
              <a:ext uri="{FF2B5EF4-FFF2-40B4-BE49-F238E27FC236}">
                <a16:creationId xmlns:a16="http://schemas.microsoft.com/office/drawing/2014/main" id="{E7E33A9F-EF98-498F-B99B-BC351948028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4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59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597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159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82" grpId="0" animBg="1"/>
      <p:bldP spid="159783" grpId="0" animBg="1"/>
      <p:bldP spid="159787" grpId="0" animBg="1"/>
      <p:bldP spid="159788" grpId="0" animBg="1"/>
      <p:bldP spid="159789" grpId="0" animBg="1"/>
      <p:bldP spid="159793" grpId="0" animBg="1"/>
      <p:bldP spid="159793" grpId="1" animBg="1"/>
      <p:bldP spid="159794" grpId="0" animBg="1"/>
      <p:bldP spid="159795" grpId="0" animBg="1"/>
      <p:bldP spid="159796" grpId="0" animBg="1"/>
      <p:bldP spid="15979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version</a:t>
            </a:r>
            <a:r>
              <a:rPr lang="nb-NO" dirty="0"/>
              <a:t> 2.0: </a:t>
            </a:r>
            <a:r>
              <a:rPr lang="nb-NO" dirty="0">
                <a:solidFill>
                  <a:srgbClr val="FF0000"/>
                </a:solidFill>
              </a:rPr>
              <a:t>Fatal </a:t>
            </a:r>
            <a:r>
              <a:rPr lang="nb-NO" dirty="0"/>
              <a:t>ERROR !!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chemeClr val="accent2"/>
                </a:solidFill>
              </a:rPr>
              <a:t>The Problem</a:t>
            </a:r>
            <a:r>
              <a:rPr lang="nb-NO" dirty="0"/>
              <a:t> </a:t>
            </a:r>
            <a:r>
              <a:rPr lang="nb-NO" dirty="0" err="1"/>
              <a:t>occurs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 </a:t>
            </a:r>
            <a:r>
              <a:rPr lang="nb-NO" dirty="0" err="1">
                <a:solidFill>
                  <a:schemeClr val="accent2"/>
                </a:solidFill>
              </a:rPr>
              <a:t>control</a:t>
            </a:r>
            <a:r>
              <a:rPr lang="nb-NO" dirty="0">
                <a:solidFill>
                  <a:schemeClr val="accent2"/>
                </a:solidFill>
              </a:rPr>
              <a:t> </a:t>
            </a:r>
            <a:r>
              <a:rPr lang="nb-NO" dirty="0" err="1">
                <a:solidFill>
                  <a:schemeClr val="accent2"/>
                </a:solidFill>
              </a:rPr>
              <a:t>message</a:t>
            </a:r>
            <a:r>
              <a:rPr lang="nb-NO" dirty="0">
                <a:solidFill>
                  <a:schemeClr val="accent2"/>
                </a:solidFill>
              </a:rPr>
              <a:t> </a:t>
            </a:r>
            <a:r>
              <a:rPr lang="nb-NO" dirty="0" err="1">
                <a:solidFill>
                  <a:schemeClr val="accent2"/>
                </a:solidFill>
              </a:rPr>
              <a:t>fails</a:t>
            </a:r>
            <a:endParaRPr lang="nb-NO" dirty="0">
              <a:solidFill>
                <a:schemeClr val="accent2"/>
              </a:solidFill>
            </a:endParaRPr>
          </a:p>
          <a:p>
            <a:pPr lvl="1"/>
            <a:r>
              <a:rPr lang="nb-NO" dirty="0"/>
              <a:t>The sender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not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package</a:t>
            </a:r>
            <a:r>
              <a:rPr lang="nb-NO" dirty="0"/>
              <a:t>! (It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came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it </a:t>
            </a:r>
            <a:r>
              <a:rPr lang="nb-NO" dirty="0" err="1"/>
              <a:t>wrong</a:t>
            </a:r>
            <a:r>
              <a:rPr lang="nb-NO" dirty="0"/>
              <a:t> or not?)</a:t>
            </a:r>
          </a:p>
          <a:p>
            <a:pPr lvl="2"/>
            <a:r>
              <a:rPr lang="nb-NO" dirty="0"/>
              <a:t>No purpose in re-sending a </a:t>
            </a:r>
            <a:r>
              <a:rPr lang="nb-NO" dirty="0" err="1"/>
              <a:t>package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OK.</a:t>
            </a:r>
          </a:p>
          <a:p>
            <a:pPr lvl="2"/>
            <a:r>
              <a:rPr lang="nb-NO" dirty="0" err="1"/>
              <a:t>Cannot</a:t>
            </a:r>
            <a:r>
              <a:rPr lang="nb-NO" dirty="0"/>
              <a:t> re-send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package</a:t>
            </a:r>
            <a:r>
              <a:rPr lang="nb-NO" dirty="0"/>
              <a:t> for </a:t>
            </a:r>
            <a:r>
              <a:rPr lang="nb-NO" dirty="0" err="1"/>
              <a:t>fear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duplicate</a:t>
            </a:r>
            <a:r>
              <a:rPr lang="nb-NO" dirty="0"/>
              <a:t> (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identical</a:t>
            </a:r>
            <a:r>
              <a:rPr lang="nb-NO" dirty="0"/>
              <a:t> </a:t>
            </a:r>
            <a:r>
              <a:rPr lang="nb-NO" dirty="0" err="1"/>
              <a:t>packages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end up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incorrect</a:t>
            </a:r>
            <a:r>
              <a:rPr lang="nb-NO" dirty="0"/>
              <a:t> data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application</a:t>
            </a:r>
            <a:r>
              <a:rPr lang="nb-NO" dirty="0"/>
              <a:t>)</a:t>
            </a:r>
          </a:p>
          <a:p>
            <a:r>
              <a:rPr lang="nb-NO" dirty="0"/>
              <a:t>Solution</a:t>
            </a:r>
          </a:p>
          <a:p>
            <a:pPr lvl="1"/>
            <a:r>
              <a:rPr lang="nb-NO" dirty="0"/>
              <a:t>The sender </a:t>
            </a:r>
            <a:r>
              <a:rPr lang="nb-NO" dirty="0" err="1"/>
              <a:t>sets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sequence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number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For </a:t>
            </a: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stop / </a:t>
            </a:r>
            <a:r>
              <a:rPr lang="nb-NO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wait</a:t>
            </a: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nb-NO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protocol</a:t>
            </a:r>
            <a:r>
              <a:rPr lang="nb-NO" dirty="0"/>
              <a:t>, </a:t>
            </a:r>
            <a:r>
              <a:rPr lang="nb-NO" dirty="0" err="1"/>
              <a:t>only</a:t>
            </a:r>
            <a:r>
              <a:rPr lang="nb-NO" dirty="0"/>
              <a:t> 1 bit </a:t>
            </a:r>
            <a:r>
              <a:rPr lang="nb-NO" dirty="0" err="1"/>
              <a:t>sequence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is </a:t>
            </a:r>
            <a:r>
              <a:rPr lang="nb-NO" dirty="0" err="1"/>
              <a:t>needed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This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b="1" dirty="0"/>
              <a:t>double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number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conditions</a:t>
            </a:r>
            <a:r>
              <a:rPr lang="nb-NO" b="1" dirty="0"/>
              <a:t> </a:t>
            </a:r>
            <a:r>
              <a:rPr lang="nb-NO" dirty="0"/>
              <a:t>for </a:t>
            </a:r>
            <a:r>
              <a:rPr lang="nb-NO" dirty="0" err="1"/>
              <a:t>both</a:t>
            </a:r>
            <a:r>
              <a:rPr lang="nb-NO" dirty="0"/>
              <a:t> sender and </a:t>
            </a:r>
            <a:r>
              <a:rPr lang="nb-NO" dirty="0" err="1"/>
              <a:t>receiver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48548-D92A-4967-B4C6-1BA9AEE762B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33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Version </a:t>
            </a:r>
            <a:r>
              <a:rPr lang="nb-NO" dirty="0">
                <a:solidFill>
                  <a:srgbClr val="0070C0"/>
                </a:solidFill>
              </a:rPr>
              <a:t>2.1</a:t>
            </a:r>
            <a:r>
              <a:rPr lang="nb-NO" dirty="0"/>
              <a:t>: FSM </a:t>
            </a:r>
            <a:r>
              <a:rPr lang="nb-NO" b="1" dirty="0"/>
              <a:t>sender</a:t>
            </a:r>
            <a:r>
              <a:rPr lang="nb-NO" dirty="0"/>
              <a:t> </a:t>
            </a:r>
          </a:p>
        </p:txBody>
      </p:sp>
      <p:sp>
        <p:nvSpPr>
          <p:cNvPr id="161869" name="Rectangle 7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39925" y="969456"/>
            <a:ext cx="8229600" cy="5256584"/>
          </a:xfrm>
          <a:noFill/>
          <a:ln/>
        </p:spPr>
        <p:txBody>
          <a:bodyPr/>
          <a:lstStyle/>
          <a:p>
            <a:r>
              <a:rPr lang="nb-NO" dirty="0" err="1"/>
              <a:t>Can</a:t>
            </a:r>
            <a:r>
              <a:rPr lang="nb-NO" dirty="0"/>
              <a:t> handle broken ACK / NAK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52850" y="2596839"/>
            <a:ext cx="1090613" cy="836613"/>
            <a:chOff x="2228849" y="2596838"/>
            <a:chExt cx="1090613" cy="836613"/>
          </a:xfrm>
        </p:grpSpPr>
        <p:sp>
          <p:nvSpPr>
            <p:cNvPr id="161833" name="Oval 4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281237" y="2596838"/>
              <a:ext cx="901700" cy="83661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34" name="Text Box 42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228849" y="2685738"/>
              <a:ext cx="1090613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 call </a:t>
              </a:r>
              <a:r>
                <a:rPr lang="en-US" sz="1400" b="1" dirty="0">
                  <a:solidFill>
                    <a:srgbClr val="FF0000"/>
                  </a:solidFill>
                  <a:latin typeface="Arial" charset="0"/>
                </a:rPr>
                <a:t>0</a:t>
              </a:r>
              <a:r>
                <a:rPr lang="en-US" sz="1400" dirty="0">
                  <a:latin typeface="Arial" charset="0"/>
                </a:rPr>
                <a:t> from above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60825" y="1555438"/>
            <a:ext cx="3694113" cy="712788"/>
            <a:chOff x="2536824" y="1555438"/>
            <a:chExt cx="3694113" cy="712788"/>
          </a:xfrm>
        </p:grpSpPr>
        <p:sp>
          <p:nvSpPr>
            <p:cNvPr id="161835" name="Text Box 43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536824" y="1868176"/>
              <a:ext cx="36941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sndpkt</a:t>
              </a:r>
              <a:r>
                <a:rPr lang="en-US" sz="1600" dirty="0">
                  <a:latin typeface="Arial" charset="0"/>
                </a:rPr>
                <a:t> = </a:t>
              </a:r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make</a:t>
              </a:r>
              <a:r>
                <a:rPr lang="en-US" sz="1600" dirty="0" err="1">
                  <a:latin typeface="Arial" charset="0"/>
                </a:rPr>
                <a:t>_pkt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0</a:t>
              </a:r>
              <a:r>
                <a:rPr lang="en-US" sz="1600" dirty="0">
                  <a:latin typeface="Arial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data</a:t>
              </a:r>
              <a:r>
                <a:rPr lang="en-US" sz="1600" dirty="0">
                  <a:latin typeface="Arial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checksum</a:t>
              </a:r>
              <a:r>
                <a:rPr lang="en-US" sz="1600" dirty="0">
                  <a:latin typeface="Arial" charset="0"/>
                </a:rPr>
                <a:t>)</a:t>
              </a:r>
            </a:p>
            <a:p>
              <a:pPr eaLnBrk="0" hangingPunct="0"/>
              <a:r>
                <a:rPr lang="en-US" sz="1600" dirty="0" err="1">
                  <a:latin typeface="Arial" charset="0"/>
                </a:rPr>
                <a:t>udt_send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sndpkt</a:t>
              </a:r>
              <a:r>
                <a:rPr lang="en-US" sz="1600" dirty="0">
                  <a:latin typeface="Arial" charset="0"/>
                </a:rPr>
                <a:t>)</a:t>
              </a:r>
              <a:endParaRPr lang="en-US" sz="1600" dirty="0"/>
            </a:p>
          </p:txBody>
        </p:sp>
        <p:sp>
          <p:nvSpPr>
            <p:cNvPr id="161836" name="Text Box 44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551112" y="1555438"/>
              <a:ext cx="2111375" cy="300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rdt_send</a:t>
              </a:r>
              <a:r>
                <a:rPr lang="en-US" sz="1600" dirty="0">
                  <a:latin typeface="Arial" charset="0"/>
                </a:rPr>
                <a:t>(data)</a:t>
              </a:r>
              <a:endParaRPr lang="en-US" sz="1600" dirty="0"/>
            </a:p>
          </p:txBody>
        </p:sp>
        <p:sp>
          <p:nvSpPr>
            <p:cNvPr id="161837" name="Line 45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2668587" y="1920563"/>
              <a:ext cx="27352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1838" name="Line 4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530600" y="2552388"/>
            <a:ext cx="377825" cy="190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1839" name="Freeform 47"/>
          <p:cNvSpPr>
            <a:spLocks/>
          </p:cNvSpPr>
          <p:nvPr>
            <p:custDataLst>
              <p:tags r:id="rId5"/>
            </p:custDataLst>
          </p:nvPr>
        </p:nvSpPr>
        <p:spPr bwMode="auto">
          <a:xfrm rot="13889999">
            <a:off x="3116262" y="4893951"/>
            <a:ext cx="952500" cy="469900"/>
          </a:xfrm>
          <a:custGeom>
            <a:avLst/>
            <a:gdLst/>
            <a:ahLst/>
            <a:cxnLst>
              <a:cxn ang="0">
                <a:pos x="361" y="671"/>
              </a:cxn>
              <a:cxn ang="0">
                <a:pos x="1017" y="740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161840" name="Group 4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638800" y="2544452"/>
            <a:ext cx="1089025" cy="865187"/>
            <a:chOff x="2848" y="1499"/>
            <a:chExt cx="660" cy="510"/>
          </a:xfrm>
        </p:grpSpPr>
        <p:sp>
          <p:nvSpPr>
            <p:cNvPr id="161841" name="Oval 49"/>
            <p:cNvSpPr>
              <a:spLocks noChangeArrowheads="1"/>
            </p:cNvSpPr>
            <p:nvPr/>
          </p:nvSpPr>
          <p:spPr bwMode="auto">
            <a:xfrm>
              <a:off x="2893" y="1499"/>
              <a:ext cx="568" cy="51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42" name="Text Box 50"/>
            <p:cNvSpPr txBox="1">
              <a:spLocks noChangeArrowheads="1"/>
            </p:cNvSpPr>
            <p:nvPr/>
          </p:nvSpPr>
          <p:spPr bwMode="auto">
            <a:xfrm>
              <a:off x="2848" y="1535"/>
              <a:ext cx="66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 ACK or NAK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1843" name="Freeform 51"/>
          <p:cNvSpPr>
            <a:spLocks/>
          </p:cNvSpPr>
          <p:nvPr>
            <p:custDataLst>
              <p:tags r:id="rId7"/>
            </p:custDataLst>
          </p:nvPr>
        </p:nvSpPr>
        <p:spPr bwMode="auto">
          <a:xfrm flipV="1">
            <a:off x="4362450" y="2422214"/>
            <a:ext cx="1482725" cy="220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1844" name="Freeform 52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-1357180">
            <a:off x="6526213" y="2406338"/>
            <a:ext cx="466725" cy="6858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1845" name="Text Box 5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50063" y="2968313"/>
            <a:ext cx="2262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udt_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11962" y="2211077"/>
            <a:ext cx="2563812" cy="796925"/>
            <a:chOff x="5287962" y="2211076"/>
            <a:chExt cx="2563812" cy="796925"/>
          </a:xfrm>
        </p:grpSpPr>
        <p:sp>
          <p:nvSpPr>
            <p:cNvPr id="161846" name="Text Box 54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287962" y="2211076"/>
              <a:ext cx="2563812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&amp;&amp; 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(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corrupt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||</a:t>
              </a:r>
            </a:p>
            <a:p>
              <a:pPr eaLnBrk="0" hangingPunct="0"/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isNAK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)</a:t>
              </a:r>
              <a:endParaRPr lang="en-US" sz="1600" dirty="0"/>
            </a:p>
          </p:txBody>
        </p:sp>
        <p:sp>
          <p:nvSpPr>
            <p:cNvPr id="161847" name="Line 55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5457824" y="3008001"/>
              <a:ext cx="143351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1848" name="Freeform 56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16200000" flipV="1">
            <a:off x="3138488" y="3782702"/>
            <a:ext cx="1266825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1849" name="Freeform 57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4537074" y="5070163"/>
            <a:ext cx="1606550" cy="247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1850" name="Freeform 58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5400000" flipH="1" flipV="1">
            <a:off x="5907087" y="3730313"/>
            <a:ext cx="1363662" cy="204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8" name="Group 7"/>
          <p:cNvGrpSpPr/>
          <p:nvPr/>
        </p:nvGrpSpPr>
        <p:grpSpPr>
          <a:xfrm>
            <a:off x="4302125" y="5316227"/>
            <a:ext cx="3763963" cy="738187"/>
            <a:chOff x="2778124" y="5316226"/>
            <a:chExt cx="3763963" cy="738187"/>
          </a:xfrm>
        </p:grpSpPr>
        <p:sp>
          <p:nvSpPr>
            <p:cNvPr id="161851" name="Text Box 59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778124" y="5654363"/>
              <a:ext cx="376396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sndpkt</a:t>
              </a:r>
              <a:r>
                <a:rPr lang="en-US" sz="1600" dirty="0">
                  <a:latin typeface="Arial" charset="0"/>
                </a:rPr>
                <a:t> = </a:t>
              </a:r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make</a:t>
              </a:r>
              <a:r>
                <a:rPr lang="en-US" sz="1600" dirty="0" err="1">
                  <a:latin typeface="Arial" charset="0"/>
                </a:rPr>
                <a:t>_pkt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US" sz="1600" dirty="0">
                  <a:latin typeface="Arial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data</a:t>
              </a:r>
              <a:r>
                <a:rPr lang="en-US" sz="1600" dirty="0">
                  <a:latin typeface="Arial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checksum</a:t>
              </a:r>
              <a:r>
                <a:rPr lang="en-US" sz="1600" dirty="0">
                  <a:latin typeface="Arial" charset="0"/>
                </a:rPr>
                <a:t>)</a:t>
              </a:r>
            </a:p>
            <a:p>
              <a:pPr eaLnBrk="0" hangingPunct="0"/>
              <a:r>
                <a:rPr lang="en-US" sz="1600" dirty="0" err="1">
                  <a:latin typeface="Arial" charset="0"/>
                </a:rPr>
                <a:t>udt_</a:t>
              </a:r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send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sndpkt</a:t>
              </a:r>
              <a:r>
                <a:rPr lang="en-US" sz="1600" dirty="0">
                  <a:latin typeface="Arial" charset="0"/>
                </a:rPr>
                <a:t>)</a:t>
              </a:r>
              <a:endParaRPr lang="en-US" sz="1600" dirty="0"/>
            </a:p>
          </p:txBody>
        </p:sp>
        <p:sp>
          <p:nvSpPr>
            <p:cNvPr id="161852" name="Text Box 60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847974" y="5316226"/>
              <a:ext cx="2389188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rdt_send</a:t>
              </a:r>
              <a:r>
                <a:rPr lang="en-US" sz="1600" dirty="0">
                  <a:latin typeface="Arial" charset="0"/>
                </a:rPr>
                <a:t>(data)</a:t>
              </a:r>
              <a:endParaRPr lang="en-US" sz="1600" dirty="0"/>
            </a:p>
          </p:txBody>
        </p:sp>
        <p:sp>
          <p:nvSpPr>
            <p:cNvPr id="161853" name="Line 61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2895599" y="5668651"/>
              <a:ext cx="29035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1854" name="Text Box 6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61163" y="3458911"/>
            <a:ext cx="299561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  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&amp;&amp; 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notcorrupt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&amp;&amp; 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isACK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</a:t>
            </a:r>
          </a:p>
        </p:txBody>
      </p:sp>
      <p:sp>
        <p:nvSpPr>
          <p:cNvPr id="161856" name="Text Box 6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57350" y="5725802"/>
            <a:ext cx="1819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udt_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61857" name="Text Box 6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31950" y="4908238"/>
            <a:ext cx="2011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&amp;&amp;  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( </a:t>
            </a:r>
            <a:r>
              <a:rPr lang="en-US" sz="1600" dirty="0">
                <a:solidFill>
                  <a:srgbClr val="FF0000"/>
                </a:solidFill>
                <a:latin typeface="Arial" charset="0"/>
              </a:rPr>
              <a:t>corrupt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||</a:t>
            </a:r>
          </a:p>
          <a:p>
            <a:pPr eaLnBrk="0" hangingPunct="0"/>
            <a:r>
              <a:rPr lang="en-US" sz="1600" dirty="0" err="1">
                <a:solidFill>
                  <a:srgbClr val="FF0000"/>
                </a:solidFill>
                <a:latin typeface="Arial" charset="0"/>
              </a:rPr>
              <a:t>isNAK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)</a:t>
            </a:r>
            <a:endParaRPr lang="en-US" sz="1600" dirty="0"/>
          </a:p>
        </p:txBody>
      </p:sp>
      <p:sp>
        <p:nvSpPr>
          <p:cNvPr id="161858" name="Line 6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747838" y="5733738"/>
            <a:ext cx="155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161861" name="Group 6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5789612" y="4490726"/>
            <a:ext cx="1117600" cy="823912"/>
            <a:chOff x="4156" y="2812"/>
            <a:chExt cx="704" cy="519"/>
          </a:xfrm>
        </p:grpSpPr>
        <p:sp>
          <p:nvSpPr>
            <p:cNvPr id="161862" name="Oval 70"/>
            <p:cNvSpPr>
              <a:spLocks noChangeArrowheads="1"/>
            </p:cNvSpPr>
            <p:nvPr/>
          </p:nvSpPr>
          <p:spPr bwMode="auto">
            <a:xfrm>
              <a:off x="4242" y="2812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63" name="Text Box 71"/>
            <p:cNvSpPr txBox="1">
              <a:spLocks noChangeArrowheads="1"/>
            </p:cNvSpPr>
            <p:nvPr/>
          </p:nvSpPr>
          <p:spPr bwMode="auto">
            <a:xfrm>
              <a:off x="4156" y="2870"/>
              <a:ext cx="7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</a:t>
              </a:r>
            </a:p>
            <a:p>
              <a:pPr algn="ctr" eaLnBrk="0" hangingPunct="0"/>
              <a:r>
                <a:rPr lang="en-US" sz="1400" dirty="0">
                  <a:latin typeface="Arial" charset="0"/>
                </a:rPr>
                <a:t> call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US" sz="1400" dirty="0">
                  <a:latin typeface="Arial" charset="0"/>
                </a:rPr>
                <a:t> from above</a:t>
              </a:r>
              <a:endParaRPr lang="en-US" sz="1400" dirty="0"/>
            </a:p>
          </p:txBody>
        </p:sp>
      </p:grpSp>
      <p:grpSp>
        <p:nvGrpSpPr>
          <p:cNvPr id="161864" name="Group 7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3600450" y="4436751"/>
            <a:ext cx="1046163" cy="823912"/>
            <a:chOff x="4916" y="3266"/>
            <a:chExt cx="659" cy="519"/>
          </a:xfrm>
        </p:grpSpPr>
        <p:sp>
          <p:nvSpPr>
            <p:cNvPr id="161865" name="Oval 73"/>
            <p:cNvSpPr>
              <a:spLocks noChangeArrowheads="1"/>
            </p:cNvSpPr>
            <p:nvPr/>
          </p:nvSpPr>
          <p:spPr bwMode="auto">
            <a:xfrm>
              <a:off x="4957" y="3266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66" name="Text Box 74"/>
            <p:cNvSpPr txBox="1">
              <a:spLocks noChangeArrowheads="1"/>
            </p:cNvSpPr>
            <p:nvPr/>
          </p:nvSpPr>
          <p:spPr bwMode="auto">
            <a:xfrm>
              <a:off x="4916" y="3319"/>
              <a:ext cx="65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 ACK or NAK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50063" y="4274827"/>
            <a:ext cx="1766217" cy="346075"/>
            <a:chOff x="5326062" y="4274826"/>
            <a:chExt cx="1766217" cy="346075"/>
          </a:xfrm>
        </p:grpSpPr>
        <p:sp>
          <p:nvSpPr>
            <p:cNvPr id="161855" name="Line 63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5326062" y="4274826"/>
              <a:ext cx="17662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67" name="Text Box 7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616574" y="4284351"/>
              <a:ext cx="3238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>
                  <a:latin typeface="Symbol" pitchFamily="18" charset="2"/>
                </a:rPr>
                <a:t>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74799" y="3306452"/>
            <a:ext cx="2109788" cy="1189037"/>
            <a:chOff x="50799" y="3306451"/>
            <a:chExt cx="2109788" cy="1189037"/>
          </a:xfrm>
        </p:grpSpPr>
        <p:sp>
          <p:nvSpPr>
            <p:cNvPr id="161859" name="Text Box 67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0799" y="3306451"/>
              <a:ext cx="2109788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 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&amp;&amp; </a:t>
              </a:r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notcorrupt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&amp;&amp; </a:t>
              </a:r>
              <a:r>
                <a:rPr lang="en-US" sz="1600" dirty="0" err="1">
                  <a:solidFill>
                    <a:srgbClr val="FF0000"/>
                  </a:solidFill>
                  <a:latin typeface="Arial" charset="0"/>
                </a:rPr>
                <a:t>isACK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</a:t>
              </a:r>
              <a:r>
                <a:rPr lang="en-US" sz="1000" dirty="0">
                  <a:latin typeface="Arial" charset="0"/>
                </a:rPr>
                <a:t> </a:t>
              </a:r>
              <a:endParaRPr lang="en-US" dirty="0"/>
            </a:p>
          </p:txBody>
        </p:sp>
        <p:sp>
          <p:nvSpPr>
            <p:cNvPr id="161860" name="Line 68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95262" y="4144651"/>
              <a:ext cx="17383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1868" name="Text Box 76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66762" y="4158938"/>
              <a:ext cx="3238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dirty="0">
                  <a:latin typeface="Symbol" pitchFamily="18" charset="2"/>
                </a:rPr>
                <a:t>L</a:t>
              </a:r>
            </a:p>
          </p:txBody>
        </p:sp>
      </p:grpSp>
      <p:sp>
        <p:nvSpPr>
          <p:cNvPr id="48" name="Line 46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638800" y="4341501"/>
            <a:ext cx="377825" cy="190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3807E5DC-57C8-482E-9AC8-3879703A353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29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6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6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38" grpId="0" animBg="1"/>
      <p:bldP spid="161839" grpId="0" animBg="1"/>
      <p:bldP spid="161843" grpId="0" animBg="1"/>
      <p:bldP spid="161844" grpId="0" animBg="1"/>
      <p:bldP spid="161845" grpId="0"/>
      <p:bldP spid="161848" grpId="0" animBg="1"/>
      <p:bldP spid="161849" grpId="0" animBg="1"/>
      <p:bldP spid="161850" grpId="0" animBg="1"/>
      <p:bldP spid="161854" grpId="0"/>
      <p:bldP spid="161856" grpId="0"/>
      <p:bldP spid="161857" grpId="0"/>
      <p:bldP spid="161858" grpId="0" animBg="1"/>
      <p:bldP spid="4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2.1: FSM </a:t>
            </a:r>
            <a:r>
              <a:rPr lang="nb-NO" dirty="0" err="1"/>
              <a:t>receiver</a:t>
            </a:r>
            <a:endParaRPr lang="nb-NO" dirty="0"/>
          </a:p>
        </p:txBody>
      </p:sp>
      <p:grpSp>
        <p:nvGrpSpPr>
          <p:cNvPr id="162850" name="Group 3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562476" y="3194050"/>
            <a:ext cx="817563" cy="795338"/>
            <a:chOff x="963" y="1131"/>
            <a:chExt cx="515" cy="501"/>
          </a:xfrm>
        </p:grpSpPr>
        <p:sp>
          <p:nvSpPr>
            <p:cNvPr id="162851" name="Oval 35"/>
            <p:cNvSpPr>
              <a:spLocks noChangeArrowheads="1"/>
            </p:cNvSpPr>
            <p:nvPr/>
          </p:nvSpPr>
          <p:spPr bwMode="auto"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2852" name="Text Box 36"/>
            <p:cNvSpPr txBox="1">
              <a:spLocks noChangeArrowheads="1"/>
            </p:cNvSpPr>
            <p:nvPr/>
          </p:nvSpPr>
          <p:spPr bwMode="auto">
            <a:xfrm>
              <a:off x="974" y="1153"/>
              <a:ext cx="5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 </a:t>
              </a:r>
            </a:p>
            <a:p>
              <a:pPr algn="ctr" eaLnBrk="0" hangingPunct="0"/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0</a:t>
              </a:r>
              <a:r>
                <a:rPr lang="en-US" sz="1400" dirty="0">
                  <a:latin typeface="Arial" charset="0"/>
                </a:rPr>
                <a:t> from below</a:t>
              </a:r>
              <a:endParaRPr lang="en-US" sz="1400" dirty="0"/>
            </a:p>
          </p:txBody>
        </p:sp>
      </p:grpSp>
      <p:sp>
        <p:nvSpPr>
          <p:cNvPr id="162853" name="Line 3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239295" y="4025899"/>
            <a:ext cx="1578769" cy="2171701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2854" name="Freeform 38"/>
          <p:cNvSpPr>
            <a:spLocks/>
          </p:cNvSpPr>
          <p:nvPr>
            <p:custDataLst>
              <p:tags r:id="rId5"/>
            </p:custDataLst>
          </p:nvPr>
        </p:nvSpPr>
        <p:spPr bwMode="auto">
          <a:xfrm flipV="1">
            <a:off x="5080001" y="2441576"/>
            <a:ext cx="1590675" cy="785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2855" name="Text Box 3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40638" y="2800351"/>
            <a:ext cx="302736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NAK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sp>
        <p:nvSpPr>
          <p:cNvPr id="162856" name="Text Box 4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43814" y="3513138"/>
            <a:ext cx="26241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rdt_rcv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 &amp;&amp; </a:t>
            </a:r>
          </a:p>
          <a:p>
            <a:pPr eaLnBrk="0" hangingPunct="0"/>
            <a:r>
              <a:rPr lang="en-US" sz="1400" dirty="0">
                <a:latin typeface="Arial" charset="0"/>
              </a:rPr>
              <a:t>   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!corrupt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 &amp;&amp;</a:t>
            </a:r>
          </a:p>
          <a:p>
            <a:pPr eaLnBrk="0" hangingPunct="0"/>
            <a:r>
              <a:rPr lang="en-US" sz="1400" dirty="0">
                <a:latin typeface="Arial" charset="0"/>
              </a:rPr>
              <a:t>   has_seq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0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</a:t>
            </a:r>
          </a:p>
          <a:p>
            <a:pPr algn="ctr" eaLnBrk="0" hangingPunct="0"/>
            <a:endParaRPr lang="en-US" sz="1600" dirty="0"/>
          </a:p>
        </p:txBody>
      </p:sp>
      <p:sp>
        <p:nvSpPr>
          <p:cNvPr id="162857" name="Line 4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727950" y="4211638"/>
            <a:ext cx="1938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2858" name="Freeform 42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5097464" y="4010026"/>
            <a:ext cx="1590675" cy="688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4486275" y="4591050"/>
            <a:ext cx="3581400" cy="571500"/>
            <a:chOff x="2962275" y="4591050"/>
            <a:chExt cx="3581400" cy="571500"/>
          </a:xfrm>
        </p:grpSpPr>
        <p:sp>
          <p:nvSpPr>
            <p:cNvPr id="162859" name="Text Box 43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962275" y="4591050"/>
              <a:ext cx="358140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!corrup</a:t>
              </a:r>
              <a:r>
                <a:rPr lang="en-US" sz="1400" dirty="0">
                  <a:latin typeface="Arial" charset="0"/>
                </a:rPr>
                <a:t>t(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  &amp;&amp;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has_seq1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</a:t>
              </a:r>
              <a:r>
                <a:rPr lang="en-US" sz="1600" dirty="0">
                  <a:latin typeface="Arial" charset="0"/>
                </a:rPr>
                <a:t> </a:t>
              </a:r>
              <a:endParaRPr lang="en-US" sz="1600" dirty="0"/>
            </a:p>
          </p:txBody>
        </p:sp>
        <p:sp>
          <p:nvSpPr>
            <p:cNvPr id="162860" name="Line 44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028950" y="5148263"/>
              <a:ext cx="28987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2861" name="Text Box 4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95801" y="5203826"/>
            <a:ext cx="3852863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>
                <a:latin typeface="Arial" charset="0"/>
              </a:rPr>
              <a:t>extract(</a:t>
            </a:r>
            <a:r>
              <a:rPr lang="en-US" sz="1400" dirty="0" err="1">
                <a:latin typeface="Arial" charset="0"/>
              </a:rPr>
              <a:t>rcvpkt,data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deliver_data</a:t>
            </a:r>
            <a:r>
              <a:rPr lang="en-US" sz="1400" dirty="0">
                <a:latin typeface="Arial" charset="0"/>
              </a:rPr>
              <a:t>(data)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ACK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grpSp>
        <p:nvGrpSpPr>
          <p:cNvPr id="162862" name="Group 46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6261100" y="3228976"/>
            <a:ext cx="825500" cy="796925"/>
            <a:chOff x="4398" y="3133"/>
            <a:chExt cx="520" cy="502"/>
          </a:xfrm>
        </p:grpSpPr>
        <p:sp>
          <p:nvSpPr>
            <p:cNvPr id="162863" name="Oval 47"/>
            <p:cNvSpPr>
              <a:spLocks noChangeArrowheads="1"/>
            </p:cNvSpPr>
            <p:nvPr/>
          </p:nvSpPr>
          <p:spPr bwMode="auto"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2864" name="Text Box 48"/>
            <p:cNvSpPr txBox="1">
              <a:spLocks noChangeArrowheads="1"/>
            </p:cNvSpPr>
            <p:nvPr/>
          </p:nvSpPr>
          <p:spPr bwMode="auto">
            <a:xfrm>
              <a:off x="4414" y="3163"/>
              <a:ext cx="5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dirty="0">
                  <a:latin typeface="Arial" charset="0"/>
                </a:rPr>
                <a:t>Wait for </a:t>
              </a:r>
            </a:p>
            <a:p>
              <a:pPr algn="ctr" eaLnBrk="0" hangingPunct="0"/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US" sz="1400" dirty="0">
                  <a:latin typeface="Arial" charset="0"/>
                </a:rPr>
                <a:t> from below</a:t>
              </a:r>
              <a:endParaRPr lang="en-US" sz="1400" dirty="0"/>
            </a:p>
          </p:txBody>
        </p:sp>
      </p:grpSp>
      <p:sp>
        <p:nvSpPr>
          <p:cNvPr id="162865" name="Freeform 4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-1361013">
            <a:off x="6961189" y="2820988"/>
            <a:ext cx="839787" cy="863600"/>
          </a:xfrm>
          <a:custGeom>
            <a:avLst/>
            <a:gdLst/>
            <a:ahLst/>
            <a:cxnLst>
              <a:cxn ang="0">
                <a:pos x="39" y="1136"/>
              </a:cxn>
              <a:cxn ang="0">
                <a:pos x="0" y="77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6" name="Group 5"/>
          <p:cNvGrpSpPr/>
          <p:nvPr/>
        </p:nvGrpSpPr>
        <p:grpSpPr>
          <a:xfrm>
            <a:off x="4648200" y="1125538"/>
            <a:ext cx="3981450" cy="571500"/>
            <a:chOff x="3124200" y="1125538"/>
            <a:chExt cx="3981450" cy="571500"/>
          </a:xfrm>
        </p:grpSpPr>
        <p:sp>
          <p:nvSpPr>
            <p:cNvPr id="162866" name="Text Box 50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124200" y="1125538"/>
              <a:ext cx="398145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!corrupt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  &amp;&amp; has_seq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0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</a:t>
              </a:r>
              <a:endParaRPr lang="en-US" sz="1400" dirty="0"/>
            </a:p>
          </p:txBody>
        </p:sp>
        <p:sp>
          <p:nvSpPr>
            <p:cNvPr id="162867" name="Line 51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3233738" y="1695450"/>
              <a:ext cx="19145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2868" name="Text Box 5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683674" y="1695450"/>
            <a:ext cx="3475038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>
                <a:latin typeface="Arial" charset="0"/>
              </a:rPr>
              <a:t>extract(</a:t>
            </a:r>
            <a:r>
              <a:rPr lang="en-US" sz="1400" dirty="0" err="1">
                <a:latin typeface="Arial" charset="0"/>
              </a:rPr>
              <a:t>rcvpkt,data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deliver</a:t>
            </a:r>
            <a:r>
              <a:rPr lang="en-US" sz="1400" dirty="0" err="1">
                <a:latin typeface="Arial" charset="0"/>
              </a:rPr>
              <a:t>_data</a:t>
            </a:r>
            <a:r>
              <a:rPr lang="en-US" sz="1400" dirty="0">
                <a:latin typeface="Arial" charset="0"/>
              </a:rPr>
              <a:t>(data)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ACK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</a:t>
            </a:r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sp>
        <p:nvSpPr>
          <p:cNvPr id="162869" name="Freeform 53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1020547">
            <a:off x="6985000" y="3544888"/>
            <a:ext cx="839788" cy="863600"/>
          </a:xfrm>
          <a:custGeom>
            <a:avLst/>
            <a:gdLst/>
            <a:ahLst/>
            <a:cxnLst>
              <a:cxn ang="0">
                <a:pos x="39" y="1136"/>
              </a:cxn>
              <a:cxn ang="0">
                <a:pos x="0" y="77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2870" name="Text Box 5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591425" y="2503488"/>
            <a:ext cx="28717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rdt_rcv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 &amp;&amp; 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corrupt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sp>
        <p:nvSpPr>
          <p:cNvPr id="162871" name="Line 55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7729539" y="2814638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2872" name="Text Box 5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599363" y="4265614"/>
            <a:ext cx="29400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NAK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</a:t>
            </a:r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17675" y="3492501"/>
            <a:ext cx="2624138" cy="708025"/>
            <a:chOff x="193675" y="3492500"/>
            <a:chExt cx="2624138" cy="708025"/>
          </a:xfrm>
        </p:grpSpPr>
        <p:sp>
          <p:nvSpPr>
            <p:cNvPr id="162873" name="Text Box 5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93675" y="3492500"/>
              <a:ext cx="2624138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  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!corrupt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   has_seq</a:t>
              </a:r>
              <a:r>
                <a:rPr lang="en-US" sz="1400" b="1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</a:t>
              </a:r>
            </a:p>
            <a:p>
              <a:pPr algn="ctr" eaLnBrk="0" hangingPunct="0"/>
              <a:endParaRPr lang="en-US" sz="1600" dirty="0"/>
            </a:p>
          </p:txBody>
        </p:sp>
        <p:sp>
          <p:nvSpPr>
            <p:cNvPr id="162874" name="Line 58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277813" y="4200525"/>
              <a:ext cx="19383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65289" y="2439988"/>
            <a:ext cx="2871787" cy="609600"/>
            <a:chOff x="141288" y="2439988"/>
            <a:chExt cx="2871787" cy="609600"/>
          </a:xfrm>
        </p:grpSpPr>
        <p:sp>
          <p:nvSpPr>
            <p:cNvPr id="162875" name="Text Box 59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41288" y="2439988"/>
              <a:ext cx="2871787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 (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corrupt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</a:t>
              </a:r>
              <a:endParaRPr lang="en-US" sz="1400" dirty="0"/>
            </a:p>
          </p:txBody>
        </p:sp>
        <p:sp>
          <p:nvSpPr>
            <p:cNvPr id="162876" name="Line 60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279400" y="2814638"/>
              <a:ext cx="19383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2877" name="Text Box 6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749425" y="4222751"/>
            <a:ext cx="29400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NAK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sp>
        <p:nvSpPr>
          <p:cNvPr id="162878" name="Text Box 6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3538" y="2838134"/>
            <a:ext cx="302736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Arial" charset="0"/>
              </a:rPr>
              <a:t>NAK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chksum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</a:t>
            </a:r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sp>
        <p:nvSpPr>
          <p:cNvPr id="162879" name="Freeform 63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20579453" flipH="1">
            <a:off x="3759200" y="3481388"/>
            <a:ext cx="839788" cy="863600"/>
          </a:xfrm>
          <a:custGeom>
            <a:avLst/>
            <a:gdLst/>
            <a:ahLst/>
            <a:cxnLst>
              <a:cxn ang="0">
                <a:pos x="39" y="1136"/>
              </a:cxn>
              <a:cxn ang="0">
                <a:pos x="0" y="77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2880" name="Freeform 64"/>
          <p:cNvSpPr>
            <a:spLocks/>
          </p:cNvSpPr>
          <p:nvPr>
            <p:custDataLst>
              <p:tags r:id="rId21"/>
            </p:custDataLst>
          </p:nvPr>
        </p:nvSpPr>
        <p:spPr bwMode="auto">
          <a:xfrm rot="1361013" flipH="1">
            <a:off x="3746500" y="2833688"/>
            <a:ext cx="839788" cy="863600"/>
          </a:xfrm>
          <a:custGeom>
            <a:avLst/>
            <a:gdLst/>
            <a:ahLst/>
            <a:cxnLst>
              <a:cxn ang="0">
                <a:pos x="39" y="1136"/>
              </a:cxn>
              <a:cxn ang="0">
                <a:pos x="0" y="77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91126FBB-2071-4096-A547-72E90062F50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8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6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6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6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6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53" grpId="0" animBg="1"/>
      <p:bldP spid="162854" grpId="0" animBg="1"/>
      <p:bldP spid="162855" grpId="0"/>
      <p:bldP spid="162856" grpId="0"/>
      <p:bldP spid="162857" grpId="0" animBg="1"/>
      <p:bldP spid="162858" grpId="0" animBg="1"/>
      <p:bldP spid="162861" grpId="0"/>
      <p:bldP spid="162865" grpId="0" animBg="1"/>
      <p:bldP spid="162868" grpId="0"/>
      <p:bldP spid="162869" grpId="0" animBg="1"/>
      <p:bldP spid="162870" grpId="0"/>
      <p:bldP spid="162871" grpId="0" animBg="1"/>
      <p:bldP spid="162872" grpId="0"/>
      <p:bldP spid="162877" grpId="0"/>
      <p:bldP spid="162878" grpId="0"/>
      <p:bldP spid="162879" grpId="0" animBg="1"/>
      <p:bldP spid="1628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84" y="214427"/>
            <a:ext cx="8174284" cy="548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>
            <p:custDataLst>
              <p:tags r:id="rId3"/>
            </p:custDataLst>
          </p:nvPr>
        </p:nvSpPr>
        <p:spPr>
          <a:xfrm>
            <a:off x="2480283" y="1588242"/>
            <a:ext cx="8174283" cy="1202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0" y="5698331"/>
            <a:ext cx="8625526" cy="1116807"/>
          </a:xfrm>
        </p:spPr>
        <p:txBody>
          <a:bodyPr>
            <a:normAutofit/>
          </a:bodyPr>
          <a:lstStyle/>
          <a:p>
            <a:r>
              <a:rPr lang="nb-NO" sz="6600" dirty="0">
                <a:solidFill>
                  <a:schemeClr val="bg1"/>
                </a:solidFill>
              </a:rPr>
              <a:t>Transport </a:t>
            </a:r>
            <a:r>
              <a:rPr lang="nb-NO" sz="6600" dirty="0" err="1">
                <a:solidFill>
                  <a:schemeClr val="bg1"/>
                </a:solidFill>
              </a:rPr>
              <a:t>layer</a:t>
            </a:r>
            <a:endParaRPr lang="nb-NO" sz="6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7065-0F6F-DC4C-A4DB-67D2BC5FD66E}"/>
              </a:ext>
            </a:extLst>
          </p:cNvPr>
          <p:cNvSpPr txBox="1"/>
          <p:nvPr/>
        </p:nvSpPr>
        <p:spPr>
          <a:xfrm>
            <a:off x="2480283" y="990392"/>
            <a:ext cx="17037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Application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6E574-08DF-B44B-ACC5-4B97A35049BD}"/>
              </a:ext>
            </a:extLst>
          </p:cNvPr>
          <p:cNvSpPr txBox="1"/>
          <p:nvPr/>
        </p:nvSpPr>
        <p:spPr>
          <a:xfrm>
            <a:off x="4312763" y="950763"/>
            <a:ext cx="17037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Message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737FD-F60A-F347-8D29-6C1E4C46F047}"/>
              </a:ext>
            </a:extLst>
          </p:cNvPr>
          <p:cNvSpPr txBox="1"/>
          <p:nvPr/>
        </p:nvSpPr>
        <p:spPr>
          <a:xfrm>
            <a:off x="6096000" y="950763"/>
            <a:ext cx="37268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Support network applications</a:t>
            </a:r>
            <a:endParaRPr lang="en-NO" sz="1600" dirty="0"/>
          </a:p>
          <a:p>
            <a:r>
              <a:rPr lang="en-NO" sz="1600" dirty="0"/>
              <a:t>Ex: HTTP, DNS, FTP, SMTP, POP3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5617E-7511-C645-8033-0C24A0053A43}"/>
              </a:ext>
            </a:extLst>
          </p:cNvPr>
          <p:cNvSpPr txBox="1"/>
          <p:nvPr/>
        </p:nvSpPr>
        <p:spPr>
          <a:xfrm>
            <a:off x="2480283" y="263856"/>
            <a:ext cx="17037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Layer´s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89A14-D1FC-A349-9267-2D88771451FF}"/>
              </a:ext>
            </a:extLst>
          </p:cNvPr>
          <p:cNvSpPr txBox="1"/>
          <p:nvPr/>
        </p:nvSpPr>
        <p:spPr>
          <a:xfrm>
            <a:off x="4248417" y="264476"/>
            <a:ext cx="183248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designation of transmission unit</a:t>
            </a:r>
            <a:endParaRPr lang="en-NO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6E6D0-FDFE-2640-A645-934496F74B36}"/>
              </a:ext>
            </a:extLst>
          </p:cNvPr>
          <p:cNvSpPr txBox="1"/>
          <p:nvPr/>
        </p:nvSpPr>
        <p:spPr>
          <a:xfrm>
            <a:off x="6145242" y="276510"/>
            <a:ext cx="36006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Most important tasks / functions</a:t>
            </a:r>
          </a:p>
          <a:p>
            <a:r>
              <a:rPr lang="en-GB" sz="1600" dirty="0"/>
              <a:t>Example of protocols / standards</a:t>
            </a:r>
            <a:endParaRPr lang="en-NO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45687-1C78-1647-84EB-C3F8B3D8DA89}"/>
              </a:ext>
            </a:extLst>
          </p:cNvPr>
          <p:cNvSpPr txBox="1"/>
          <p:nvPr/>
        </p:nvSpPr>
        <p:spPr>
          <a:xfrm>
            <a:off x="2608973" y="1665806"/>
            <a:ext cx="1575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Transport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32D01-A90B-624F-ACAE-D6112287991F}"/>
              </a:ext>
            </a:extLst>
          </p:cNvPr>
          <p:cNvSpPr txBox="1"/>
          <p:nvPr/>
        </p:nvSpPr>
        <p:spPr>
          <a:xfrm>
            <a:off x="6145242" y="1625557"/>
            <a:ext cx="4370358" cy="10926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/>
              <a:t>transport of application layer messages between client and server pages of an application: including mux / </a:t>
            </a:r>
            <a:r>
              <a:rPr lang="en-GB" sz="1300" dirty="0" err="1"/>
              <a:t>demux</a:t>
            </a:r>
            <a:r>
              <a:rPr lang="en-GB" sz="1300" dirty="0"/>
              <a:t>, different levels of reliability and more ..</a:t>
            </a:r>
          </a:p>
          <a:p>
            <a:r>
              <a:rPr lang="en-GB" sz="1300" dirty="0"/>
              <a:t>Ex: TCP, UDP ...</a:t>
            </a:r>
            <a:endParaRPr lang="en-NO" sz="1300" dirty="0"/>
          </a:p>
          <a:p>
            <a:endParaRPr lang="en-NO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3E48D-9CE9-C041-8A71-E68220A3A3C6}"/>
              </a:ext>
            </a:extLst>
          </p:cNvPr>
          <p:cNvSpPr txBox="1"/>
          <p:nvPr/>
        </p:nvSpPr>
        <p:spPr>
          <a:xfrm>
            <a:off x="2542308" y="2841584"/>
            <a:ext cx="16279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The network layer</a:t>
            </a:r>
          </a:p>
          <a:p>
            <a:endParaRPr lang="en-NO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20C706-8548-2D4B-8EFE-36350CF9FB35}"/>
              </a:ext>
            </a:extLst>
          </p:cNvPr>
          <p:cNvSpPr txBox="1"/>
          <p:nvPr/>
        </p:nvSpPr>
        <p:spPr>
          <a:xfrm>
            <a:off x="6095999" y="2845873"/>
            <a:ext cx="442676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routing of datagram from / to host through the network core</a:t>
            </a:r>
          </a:p>
          <a:p>
            <a:r>
              <a:rPr lang="en-GB" sz="1400" dirty="0"/>
              <a:t>Ex: IP (v4 and v6) ICMP, RIP, OSPF, BGP</a:t>
            </a:r>
            <a:endParaRPr lang="en-NO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C048B-352A-474D-8190-1150AB60ADEA}"/>
              </a:ext>
            </a:extLst>
          </p:cNvPr>
          <p:cNvSpPr txBox="1"/>
          <p:nvPr/>
        </p:nvSpPr>
        <p:spPr>
          <a:xfrm>
            <a:off x="2542308" y="3777723"/>
            <a:ext cx="16279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The data line layer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A1F2AE-B8B0-814E-91D2-0771980C6648}"/>
              </a:ext>
            </a:extLst>
          </p:cNvPr>
          <p:cNvSpPr txBox="1"/>
          <p:nvPr/>
        </p:nvSpPr>
        <p:spPr>
          <a:xfrm>
            <a:off x="4239866" y="3799980"/>
            <a:ext cx="16899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Frame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9B0A4-F0D5-1C4D-97C5-93EB1262B1BF}"/>
              </a:ext>
            </a:extLst>
          </p:cNvPr>
          <p:cNvSpPr txBox="1"/>
          <p:nvPr/>
        </p:nvSpPr>
        <p:spPr>
          <a:xfrm>
            <a:off x="6130398" y="3803082"/>
            <a:ext cx="43923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(Reliable) delivery of frame from </a:t>
            </a:r>
            <a:r>
              <a:rPr lang="en-GB" sz="1400" dirty="0" err="1"/>
              <a:t>neighbor</a:t>
            </a:r>
            <a:r>
              <a:rPr lang="en-GB" sz="1400" dirty="0"/>
              <a:t> node to </a:t>
            </a:r>
            <a:r>
              <a:rPr lang="en-GB" sz="1400" dirty="0" err="1"/>
              <a:t>neighbor</a:t>
            </a:r>
            <a:r>
              <a:rPr lang="en-GB" sz="1400" dirty="0"/>
              <a:t> node.</a:t>
            </a:r>
          </a:p>
          <a:p>
            <a:r>
              <a:rPr lang="en-GB" sz="1400" dirty="0"/>
              <a:t>Ex: Ethernet II, FDDI, IEEE 802.11</a:t>
            </a:r>
            <a:endParaRPr lang="en-NO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E5672-2E9F-B249-A340-A40539CB3A73}"/>
              </a:ext>
            </a:extLst>
          </p:cNvPr>
          <p:cNvSpPr txBox="1"/>
          <p:nvPr/>
        </p:nvSpPr>
        <p:spPr>
          <a:xfrm>
            <a:off x="2511296" y="4727715"/>
            <a:ext cx="16899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Physical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4FA030-F1BA-9346-93F3-33321A0FB944}"/>
              </a:ext>
            </a:extLst>
          </p:cNvPr>
          <p:cNvSpPr txBox="1"/>
          <p:nvPr/>
        </p:nvSpPr>
        <p:spPr>
          <a:xfrm>
            <a:off x="6130398" y="4732567"/>
            <a:ext cx="43923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(Code and) Move single bit between communication partners.</a:t>
            </a:r>
          </a:p>
          <a:p>
            <a:r>
              <a:rPr lang="en-GB" sz="1400" dirty="0"/>
              <a:t>Ex: 10BaseT,</a:t>
            </a:r>
            <a:endParaRPr lang="en-NO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2.1: Analysis</a:t>
            </a:r>
          </a:p>
        </p:txBody>
      </p:sp>
      <p:sp>
        <p:nvSpPr>
          <p:cNvPr id="163843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nb-NO" sz="2800" dirty="0">
                <a:solidFill>
                  <a:schemeClr val="accent2"/>
                </a:solidFill>
              </a:rPr>
              <a:t>Sender:</a:t>
            </a:r>
          </a:p>
          <a:p>
            <a:pPr lvl="1"/>
            <a:r>
              <a:rPr lang="nb-NO" sz="2400" dirty="0" err="1"/>
              <a:t>Adding</a:t>
            </a:r>
            <a:r>
              <a:rPr lang="nb-NO" sz="2400" dirty="0"/>
              <a:t> </a:t>
            </a:r>
            <a:r>
              <a:rPr lang="nb-NO" sz="2400" dirty="0" err="1"/>
              <a:t>package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(0, 1)</a:t>
            </a:r>
          </a:p>
          <a:p>
            <a:pPr lvl="1"/>
            <a:r>
              <a:rPr lang="nb-NO" sz="2400" dirty="0"/>
              <a:t>Must </a:t>
            </a:r>
            <a:r>
              <a:rPr lang="nb-NO" sz="2400" dirty="0" err="1"/>
              <a:t>check</a:t>
            </a:r>
            <a:r>
              <a:rPr lang="nb-NO" sz="2400" dirty="0"/>
              <a:t> </a:t>
            </a:r>
            <a:r>
              <a:rPr lang="nb-NO" sz="2400" dirty="0" err="1"/>
              <a:t>if</a:t>
            </a:r>
            <a:r>
              <a:rPr lang="nb-NO" sz="2400" dirty="0"/>
              <a:t> ACK / NAK </a:t>
            </a:r>
            <a:r>
              <a:rPr lang="nb-NO" sz="2400" dirty="0" err="1"/>
              <a:t>package</a:t>
            </a:r>
            <a:r>
              <a:rPr lang="nb-NO" sz="2400" dirty="0"/>
              <a:t> is </a:t>
            </a:r>
            <a:r>
              <a:rPr lang="nb-NO" sz="2400" dirty="0" err="1"/>
              <a:t>corrupt</a:t>
            </a:r>
            <a:endParaRPr lang="nb-NO" sz="2400" dirty="0"/>
          </a:p>
          <a:p>
            <a:pPr lvl="1"/>
            <a:r>
              <a:rPr lang="nb-NO" sz="2400" dirty="0"/>
              <a:t>Must </a:t>
            </a:r>
            <a:r>
              <a:rPr lang="nb-NO" sz="2400" dirty="0" err="1"/>
              <a:t>remember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last sent </a:t>
            </a:r>
            <a:r>
              <a:rPr lang="nb-NO" sz="2400" dirty="0" err="1"/>
              <a:t>package</a:t>
            </a:r>
            <a:endParaRPr lang="nb-NO" sz="2400" dirty="0"/>
          </a:p>
          <a:p>
            <a:pPr lvl="1"/>
            <a:r>
              <a:rPr lang="nb-NO" sz="2400" dirty="0"/>
              <a:t>This </a:t>
            </a:r>
            <a:r>
              <a:rPr lang="nb-NO" sz="2400" dirty="0" err="1"/>
              <a:t>gives</a:t>
            </a:r>
            <a:r>
              <a:rPr lang="nb-NO" sz="2400" dirty="0"/>
              <a:t> </a:t>
            </a:r>
            <a:r>
              <a:rPr lang="nb-NO" sz="2400" dirty="0" err="1"/>
              <a:t>complexity</a:t>
            </a:r>
            <a:r>
              <a:rPr lang="nb-NO" sz="2400" dirty="0"/>
              <a:t>; 2 </a:t>
            </a:r>
            <a:r>
              <a:rPr lang="nb-NO" sz="2400" dirty="0" err="1"/>
              <a:t>states</a:t>
            </a:r>
            <a:endParaRPr lang="nb-NO" sz="2400" dirty="0"/>
          </a:p>
          <a:p>
            <a:pPr lvl="1"/>
            <a:r>
              <a:rPr lang="nb-NO" sz="2400" dirty="0"/>
              <a:t>Must have </a:t>
            </a:r>
            <a:r>
              <a:rPr lang="nb-NO" sz="2400" dirty="0" err="1"/>
              <a:t>two</a:t>
            </a:r>
            <a:r>
              <a:rPr lang="nb-NO" sz="2400" dirty="0"/>
              <a:t> different </a:t>
            </a:r>
            <a:r>
              <a:rPr lang="nb-NO" sz="2400" dirty="0" err="1"/>
              <a:t>states</a:t>
            </a:r>
            <a:r>
              <a:rPr lang="nb-NO" sz="2400" dirty="0"/>
              <a:t> to "</a:t>
            </a:r>
            <a:r>
              <a:rPr lang="nb-NO" sz="2400" dirty="0" err="1"/>
              <a:t>remember</a:t>
            </a:r>
            <a:r>
              <a:rPr lang="nb-NO" sz="2400" dirty="0"/>
              <a:t>"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package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"</a:t>
            </a:r>
            <a:r>
              <a:rPr lang="nb-NO" sz="2400" dirty="0" err="1"/>
              <a:t>current</a:t>
            </a:r>
            <a:r>
              <a:rPr lang="nb-NO" sz="2400" dirty="0"/>
              <a:t>" </a:t>
            </a:r>
            <a:r>
              <a:rPr lang="nb-NO" sz="2400" dirty="0" err="1"/>
              <a:t>package</a:t>
            </a:r>
            <a:endParaRPr lang="nb-NO" sz="2000" dirty="0"/>
          </a:p>
          <a:p>
            <a:pPr marL="0" indent="0">
              <a:buNone/>
            </a:pPr>
            <a:r>
              <a:rPr lang="nb-NO" sz="2800" dirty="0" err="1">
                <a:solidFill>
                  <a:srgbClr val="FF0000"/>
                </a:solidFill>
              </a:rPr>
              <a:t>Receiver</a:t>
            </a:r>
            <a:r>
              <a:rPr lang="nb-NO" sz="2800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nb-NO" sz="2400" dirty="0"/>
              <a:t>Must </a:t>
            </a:r>
            <a:r>
              <a:rPr lang="nb-NO" sz="2400" dirty="0" err="1"/>
              <a:t>check</a:t>
            </a:r>
            <a:r>
              <a:rPr lang="nb-NO" sz="2400" dirty="0"/>
              <a:t> </a:t>
            </a:r>
            <a:r>
              <a:rPr lang="nb-NO" sz="2400" dirty="0" err="1"/>
              <a:t>if</a:t>
            </a:r>
            <a:r>
              <a:rPr lang="nb-NO" sz="2400" dirty="0"/>
              <a:t> </a:t>
            </a:r>
            <a:r>
              <a:rPr lang="nb-NO" sz="2400" dirty="0" err="1"/>
              <a:t>package</a:t>
            </a:r>
            <a:r>
              <a:rPr lang="nb-NO" sz="2400" dirty="0"/>
              <a:t> is </a:t>
            </a:r>
            <a:r>
              <a:rPr lang="nb-NO" sz="2400" dirty="0" err="1"/>
              <a:t>duplicate</a:t>
            </a:r>
            <a:endParaRPr lang="nb-NO" sz="2400" dirty="0"/>
          </a:p>
          <a:p>
            <a:pPr lvl="1"/>
            <a:r>
              <a:rPr lang="nb-NO" sz="2400" dirty="0"/>
              <a:t>The </a:t>
            </a:r>
            <a:r>
              <a:rPr lang="nb-NO" sz="2400" dirty="0" err="1"/>
              <a:t>state</a:t>
            </a:r>
            <a:r>
              <a:rPr lang="nb-NO" sz="2400" dirty="0"/>
              <a:t> </a:t>
            </a:r>
            <a:r>
              <a:rPr lang="nb-NO" sz="2400" dirty="0" err="1"/>
              <a:t>indicates</a:t>
            </a:r>
            <a:r>
              <a:rPr lang="nb-NO" sz="2400" dirty="0"/>
              <a:t> </a:t>
            </a:r>
            <a:r>
              <a:rPr lang="nb-NO" sz="2400" dirty="0" err="1"/>
              <a:t>whether</a:t>
            </a:r>
            <a:r>
              <a:rPr lang="nb-NO" sz="2400" dirty="0"/>
              <a:t> 0 or 1 is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expected</a:t>
            </a:r>
            <a:r>
              <a:rPr lang="nb-NO" sz="2400" dirty="0"/>
              <a:t> </a:t>
            </a:r>
            <a:r>
              <a:rPr lang="nb-NO" sz="2400" dirty="0" err="1"/>
              <a:t>sequence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endParaRPr lang="nb-NO" sz="2400" dirty="0"/>
          </a:p>
          <a:p>
            <a:pPr lvl="1"/>
            <a:r>
              <a:rPr lang="nb-NO" sz="2400" dirty="0"/>
              <a:t>Note! The </a:t>
            </a:r>
            <a:r>
              <a:rPr lang="nb-NO" sz="2400" dirty="0" err="1"/>
              <a:t>recipient</a:t>
            </a:r>
            <a:r>
              <a:rPr lang="nb-NO" sz="2400" dirty="0"/>
              <a:t> </a:t>
            </a:r>
            <a:r>
              <a:rPr lang="nb-NO" sz="2400" dirty="0" err="1"/>
              <a:t>cannot</a:t>
            </a:r>
            <a:r>
              <a:rPr lang="nb-NO" sz="2400" dirty="0"/>
              <a:t> </a:t>
            </a:r>
            <a:r>
              <a:rPr lang="nb-NO" sz="2400" dirty="0" err="1"/>
              <a:t>know</a:t>
            </a:r>
            <a:r>
              <a:rPr lang="nb-NO" sz="2400" dirty="0"/>
              <a:t> </a:t>
            </a:r>
            <a:r>
              <a:rPr lang="nb-NO" sz="2400" dirty="0" err="1"/>
              <a:t>if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last sent ACK / NAK has </a:t>
            </a:r>
            <a:r>
              <a:rPr lang="nb-NO" sz="2400" dirty="0" err="1"/>
              <a:t>been</a:t>
            </a:r>
            <a:r>
              <a:rPr lang="nb-NO" sz="2400" dirty="0"/>
              <a:t> </a:t>
            </a:r>
            <a:r>
              <a:rPr lang="nb-NO" sz="2400" dirty="0" err="1"/>
              <a:t>received</a:t>
            </a:r>
            <a:r>
              <a:rPr lang="nb-NO" sz="2400" dirty="0"/>
              <a:t> by </a:t>
            </a:r>
            <a:r>
              <a:rPr lang="nb-NO" sz="2400" dirty="0" err="1"/>
              <a:t>the</a:t>
            </a:r>
            <a:r>
              <a:rPr lang="nb-NO" sz="2400" dirty="0"/>
              <a:t> sender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705A5-BFD7-418F-9529-B9802E940C9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2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uiExpand="1" build="p"/>
      <p:bldP spid="16384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version</a:t>
            </a:r>
            <a:r>
              <a:rPr lang="nb-NO" dirty="0"/>
              <a:t> 2.2: NAK-</a:t>
            </a:r>
            <a:r>
              <a:rPr lang="nb-NO" dirty="0" err="1"/>
              <a:t>free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456933" y="976462"/>
            <a:ext cx="2764703" cy="2403476"/>
          </a:xfrm>
          <a:noFill/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nb-NO" sz="2000" dirty="0"/>
              <a:t>Same as 2.1, </a:t>
            </a:r>
            <a:r>
              <a:rPr lang="nb-NO" sz="2000" dirty="0" err="1"/>
              <a:t>but</a:t>
            </a:r>
            <a:r>
              <a:rPr lang="nb-NO" sz="2000" dirty="0"/>
              <a:t> </a:t>
            </a:r>
            <a:r>
              <a:rPr lang="nb-NO" sz="2000" dirty="0" err="1"/>
              <a:t>without</a:t>
            </a:r>
            <a:r>
              <a:rPr lang="nb-NO" sz="2000" dirty="0"/>
              <a:t> separate NAK </a:t>
            </a:r>
            <a:r>
              <a:rPr lang="nb-NO" sz="2000" dirty="0" err="1"/>
              <a:t>messages</a:t>
            </a:r>
            <a:endParaRPr lang="nb-NO" sz="2000" dirty="0"/>
          </a:p>
          <a:p>
            <a:pPr>
              <a:lnSpc>
                <a:spcPct val="80000"/>
              </a:lnSpc>
            </a:pPr>
            <a:r>
              <a:rPr lang="nb-NO" sz="2000" dirty="0" err="1"/>
              <a:t>Instead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NAK,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receiver</a:t>
            </a:r>
            <a:r>
              <a:rPr lang="nb-NO" sz="2000" dirty="0"/>
              <a:t> </a:t>
            </a:r>
            <a:r>
              <a:rPr lang="nb-NO" sz="2000" dirty="0" err="1"/>
              <a:t>sends</a:t>
            </a:r>
            <a:r>
              <a:rPr lang="nb-NO" sz="2000" dirty="0"/>
              <a:t> ACK for </a:t>
            </a:r>
            <a:r>
              <a:rPr lang="nb-NO" sz="2000" dirty="0" err="1"/>
              <a:t>the</a:t>
            </a:r>
            <a:r>
              <a:rPr lang="nb-NO" sz="2000" dirty="0"/>
              <a:t> last </a:t>
            </a:r>
            <a:r>
              <a:rPr lang="nb-NO" sz="2000" dirty="0" err="1"/>
              <a:t>correctly</a:t>
            </a:r>
            <a:r>
              <a:rPr lang="nb-NO" sz="2000" dirty="0"/>
              <a:t> </a:t>
            </a:r>
            <a:r>
              <a:rPr lang="nb-NO" sz="2000" dirty="0" err="1"/>
              <a:t>received</a:t>
            </a:r>
            <a:r>
              <a:rPr lang="nb-NO" sz="2000" dirty="0"/>
              <a:t> </a:t>
            </a:r>
            <a:r>
              <a:rPr lang="nb-NO" sz="2000" dirty="0" err="1"/>
              <a:t>packet</a:t>
            </a:r>
            <a:endParaRPr lang="nb-NO" sz="2000" dirty="0"/>
          </a:p>
          <a:p>
            <a:pPr>
              <a:lnSpc>
                <a:spcPct val="80000"/>
              </a:lnSpc>
            </a:pPr>
            <a:r>
              <a:rPr lang="nb-NO" sz="2000" dirty="0"/>
              <a:t>The </a:t>
            </a:r>
            <a:r>
              <a:rPr lang="nb-NO" sz="2000" dirty="0" err="1"/>
              <a:t>package</a:t>
            </a:r>
            <a:r>
              <a:rPr lang="nb-NO" sz="2000" dirty="0"/>
              <a:t> </a:t>
            </a:r>
            <a:r>
              <a:rPr lang="nb-NO" sz="2000" dirty="0" err="1"/>
              <a:t>number</a:t>
            </a:r>
            <a:r>
              <a:rPr lang="nb-NO" sz="2000" dirty="0"/>
              <a:t> must </a:t>
            </a:r>
            <a:r>
              <a:rPr lang="nb-NO" sz="2000" dirty="0" err="1"/>
              <a:t>then</a:t>
            </a:r>
            <a:r>
              <a:rPr lang="nb-NO" sz="2000" dirty="0"/>
              <a:t> be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ACK</a:t>
            </a:r>
          </a:p>
          <a:p>
            <a:pPr>
              <a:lnSpc>
                <a:spcPct val="80000"/>
              </a:lnSpc>
            </a:pPr>
            <a:r>
              <a:rPr lang="nb-NO" sz="2000" dirty="0" err="1"/>
              <a:t>Duplicate</a:t>
            </a:r>
            <a:r>
              <a:rPr lang="nb-NO" sz="2000" dirty="0"/>
              <a:t> ACK to sender </a:t>
            </a:r>
            <a:r>
              <a:rPr lang="nb-NO" sz="2000" dirty="0" err="1"/>
              <a:t>entails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same as NAK in 2.1</a:t>
            </a:r>
          </a:p>
        </p:txBody>
      </p:sp>
      <p:grpSp>
        <p:nvGrpSpPr>
          <p:cNvPr id="164929" name="Group 6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5010150" y="2008188"/>
            <a:ext cx="1062038" cy="838200"/>
            <a:chOff x="1441" y="2062"/>
            <a:chExt cx="669" cy="528"/>
          </a:xfrm>
        </p:grpSpPr>
        <p:sp>
          <p:nvSpPr>
            <p:cNvPr id="164930" name="Oval 66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4931" name="Text Box 67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call 0 from above</a:t>
              </a:r>
              <a:endParaRPr lang="en-US" sz="1400"/>
            </a:p>
          </p:txBody>
        </p:sp>
      </p:grpSp>
      <p:sp>
        <p:nvSpPr>
          <p:cNvPr id="164932" name="Text Box 6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6700" y="1306513"/>
            <a:ext cx="3722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 = </a:t>
            </a:r>
            <a:r>
              <a:rPr lang="en-US" sz="1600" dirty="0" err="1">
                <a:latin typeface="Arial" charset="0"/>
              </a:rPr>
              <a:t>make_pkt</a:t>
            </a:r>
            <a:r>
              <a:rPr lang="en-US" sz="1600" dirty="0">
                <a:latin typeface="Arial" charset="0"/>
              </a:rPr>
              <a:t>(0, data, checksum)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udt_send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64933" name="Text Box 6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9401" y="1025525"/>
            <a:ext cx="1724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rdt_send</a:t>
            </a:r>
            <a:r>
              <a:rPr lang="en-US" sz="1600" dirty="0">
                <a:latin typeface="Arial" charset="0"/>
              </a:rPr>
              <a:t>(data)</a:t>
            </a:r>
            <a:endParaRPr lang="en-US" sz="1600" dirty="0"/>
          </a:p>
        </p:txBody>
      </p:sp>
      <p:sp>
        <p:nvSpPr>
          <p:cNvPr id="164934" name="Line 7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5421314" y="1362075"/>
            <a:ext cx="3552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4935" name="Line 7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816475" y="1871664"/>
            <a:ext cx="419100" cy="2301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4936" name="Freeform 72"/>
          <p:cNvSpPr>
            <a:spLocks/>
          </p:cNvSpPr>
          <p:nvPr>
            <p:custDataLst>
              <p:tags r:id="rId9"/>
            </p:custDataLst>
          </p:nvPr>
        </p:nvSpPr>
        <p:spPr bwMode="auto">
          <a:xfrm flipV="1">
            <a:off x="5716588" y="1806576"/>
            <a:ext cx="1897062" cy="206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4937" name="Freeform 73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1357180">
            <a:off x="8191500" y="1731964"/>
            <a:ext cx="452438" cy="860425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855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4938" name="Text Box 7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04264" y="2438400"/>
            <a:ext cx="2124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b="1">
                <a:solidFill>
                  <a:srgbClr val="FF0000"/>
                </a:solidFill>
                <a:latin typeface="Arial" charset="0"/>
              </a:rPr>
              <a:t>udt_send(sndpkt)</a:t>
            </a:r>
            <a:endParaRPr lang="en-US" sz="1600" b="1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07425" y="1651000"/>
            <a:ext cx="2717800" cy="782638"/>
            <a:chOff x="7083425" y="1651000"/>
            <a:chExt cx="2717800" cy="782638"/>
          </a:xfrm>
        </p:grpSpPr>
        <p:sp>
          <p:nvSpPr>
            <p:cNvPr id="164939" name="Text Box 75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7083425" y="1651000"/>
              <a:ext cx="271780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&amp;&amp; 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(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corrup</a:t>
              </a:r>
              <a:r>
                <a:rPr lang="en-US" sz="1600" dirty="0">
                  <a:latin typeface="Arial" charset="0"/>
                </a:rPr>
                <a:t>t(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||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  </a:t>
              </a:r>
              <a:r>
                <a:rPr lang="en-US" sz="1600" b="1" dirty="0" err="1">
                  <a:solidFill>
                    <a:srgbClr val="FF0000"/>
                  </a:solidFill>
                  <a:latin typeface="Arial" charset="0"/>
                </a:rPr>
                <a:t>isACK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</a:rPr>
                <a:t>(rcvpkt,1)</a:t>
              </a:r>
              <a:r>
                <a:rPr lang="en-US" sz="1600" dirty="0">
                  <a:latin typeface="Arial" charset="0"/>
                </a:rPr>
                <a:t> )</a:t>
              </a:r>
              <a:endParaRPr lang="en-US" sz="1600" dirty="0"/>
            </a:p>
          </p:txBody>
        </p:sp>
        <p:sp>
          <p:nvSpPr>
            <p:cNvPr id="164940" name="Line 76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7283450" y="2432050"/>
              <a:ext cx="1420813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4941" name="Freeform 77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8337550" y="2632076"/>
            <a:ext cx="203200" cy="1228725"/>
          </a:xfrm>
          <a:custGeom>
            <a:avLst/>
            <a:gdLst/>
            <a:ahLst/>
            <a:cxnLst>
              <a:cxn ang="0">
                <a:pos x="67" y="774"/>
              </a:cxn>
              <a:cxn ang="0">
                <a:pos x="0" y="0"/>
              </a:cxn>
            </a:cxnLst>
            <a:rect l="0" t="0" r="r" b="b"/>
            <a:pathLst>
              <a:path w="128" h="774">
                <a:moveTo>
                  <a:pt x="67" y="774"/>
                </a:moveTo>
                <a:cubicBezTo>
                  <a:pt x="128" y="425"/>
                  <a:pt x="81" y="0"/>
                  <a:pt x="0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6" name="Group 5"/>
          <p:cNvGrpSpPr/>
          <p:nvPr/>
        </p:nvGrpSpPr>
        <p:grpSpPr>
          <a:xfrm>
            <a:off x="8482013" y="3043238"/>
            <a:ext cx="2413000" cy="823912"/>
            <a:chOff x="6958013" y="3043238"/>
            <a:chExt cx="2413000" cy="823912"/>
          </a:xfrm>
        </p:grpSpPr>
        <p:sp>
          <p:nvSpPr>
            <p:cNvPr id="164942" name="Text Box 78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958013" y="3043238"/>
              <a:ext cx="241300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 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&amp;&amp; !corrupt(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&amp;&amp; </a:t>
              </a:r>
              <a:r>
                <a:rPr lang="en-US" sz="1600" b="1" dirty="0" err="1">
                  <a:solidFill>
                    <a:srgbClr val="FF0000"/>
                  </a:solidFill>
                  <a:latin typeface="Arial" charset="0"/>
                </a:rPr>
                <a:t>isACK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</a:rPr>
                <a:t>(rcvpkt,0)</a:t>
              </a:r>
              <a:r>
                <a:rPr lang="en-US" sz="1000" dirty="0">
                  <a:latin typeface="Arial" charset="0"/>
                </a:rPr>
                <a:t> </a:t>
              </a:r>
              <a:endParaRPr lang="en-US" dirty="0"/>
            </a:p>
          </p:txBody>
        </p:sp>
        <p:sp>
          <p:nvSpPr>
            <p:cNvPr id="164943" name="Line 7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7046913" y="3867150"/>
              <a:ext cx="18637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64944" name="Group 80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7366000" y="1954213"/>
            <a:ext cx="1062038" cy="838200"/>
            <a:chOff x="1441" y="2062"/>
            <a:chExt cx="669" cy="528"/>
          </a:xfrm>
        </p:grpSpPr>
        <p:sp>
          <p:nvSpPr>
            <p:cNvPr id="164945" name="Oval 81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4946" name="Text Box 82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ACK</a:t>
              </a:r>
            </a:p>
            <a:p>
              <a:pPr algn="ctr" eaLnBrk="0" hangingPunct="0"/>
              <a:r>
                <a:rPr lang="en-US" sz="1400">
                  <a:latin typeface="Arial" charset="0"/>
                </a:rPr>
                <a:t>0</a:t>
              </a:r>
              <a:endParaRPr lang="en-US" sz="1400"/>
            </a:p>
          </p:txBody>
        </p:sp>
      </p:grpSp>
      <p:sp>
        <p:nvSpPr>
          <p:cNvPr id="164947" name="Text Box 8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63304" y="2671763"/>
            <a:ext cx="164019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accent2"/>
                </a:solidFill>
                <a:latin typeface="Comic Sans MS" pitchFamily="66" charset="0"/>
              </a:rPr>
              <a:t>sender</a:t>
            </a: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 FSM</a:t>
            </a:r>
          </a:p>
          <a:p>
            <a:pPr algn="ctr" eaLnBrk="0" hangingPunct="0"/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fragment</a:t>
            </a:r>
          </a:p>
        </p:txBody>
      </p:sp>
      <p:grpSp>
        <p:nvGrpSpPr>
          <p:cNvPr id="164948" name="Group 84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4816476" y="4052889"/>
            <a:ext cx="847725" cy="795337"/>
            <a:chOff x="3570" y="3063"/>
            <a:chExt cx="534" cy="501"/>
          </a:xfrm>
        </p:grpSpPr>
        <p:sp>
          <p:nvSpPr>
            <p:cNvPr id="164949" name="Oval 85"/>
            <p:cNvSpPr>
              <a:spLocks noChangeArrowheads="1"/>
            </p:cNvSpPr>
            <p:nvPr/>
          </p:nvSpPr>
          <p:spPr bwMode="auto">
            <a:xfrm>
              <a:off x="3570" y="3063"/>
              <a:ext cx="534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4950" name="Text Box 86"/>
            <p:cNvSpPr txBox="1">
              <a:spLocks noChangeArrowheads="1"/>
            </p:cNvSpPr>
            <p:nvPr/>
          </p:nvSpPr>
          <p:spPr bwMode="auto">
            <a:xfrm>
              <a:off x="3597" y="3085"/>
              <a:ext cx="5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</a:t>
              </a:r>
            </a:p>
            <a:p>
              <a:pPr algn="ctr" eaLnBrk="0" hangingPunct="0"/>
              <a:r>
                <a:rPr lang="en-US" sz="1400">
                  <a:latin typeface="Arial" charset="0"/>
                </a:rPr>
                <a:t>0 from below</a:t>
              </a:r>
              <a:endParaRPr lang="en-US" sz="1400"/>
            </a:p>
          </p:txBody>
        </p:sp>
      </p:grpSp>
      <p:sp>
        <p:nvSpPr>
          <p:cNvPr id="164952" name="Freeform 88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5557839" y="4748214"/>
            <a:ext cx="2403475" cy="206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4" y="17"/>
              </a:cxn>
            </a:cxnLst>
            <a:rect l="0" t="0" r="r" b="b"/>
            <a:pathLst>
              <a:path w="1514" h="130">
                <a:moveTo>
                  <a:pt x="0" y="0"/>
                </a:moveTo>
                <a:cubicBezTo>
                  <a:pt x="266" y="130"/>
                  <a:pt x="1322" y="113"/>
                  <a:pt x="1514" y="17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4953" name="Text Box 8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24476" y="4894263"/>
            <a:ext cx="39401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 err="1">
                <a:latin typeface="Arial" charset="0"/>
              </a:rPr>
              <a:t>rdt_rcv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&amp;&amp; !corrupt(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</a:t>
            </a:r>
          </a:p>
          <a:p>
            <a:pPr eaLnBrk="0" hangingPunct="0"/>
            <a:r>
              <a:rPr lang="en-US" sz="1600" dirty="0">
                <a:latin typeface="Arial" charset="0"/>
              </a:rPr>
              <a:t>  &amp;&amp; has_seq1(</a:t>
            </a:r>
            <a:r>
              <a:rPr lang="en-US" sz="1600" dirty="0" err="1">
                <a:latin typeface="Arial" charset="0"/>
              </a:rPr>
              <a:t>rcvpkt</a:t>
            </a:r>
            <a:r>
              <a:rPr lang="en-US" sz="1600" dirty="0">
                <a:latin typeface="Arial" charset="0"/>
              </a:rPr>
              <a:t>) </a:t>
            </a:r>
            <a:endParaRPr lang="en-US" sz="1600" dirty="0"/>
          </a:p>
        </p:txBody>
      </p:sp>
      <p:sp>
        <p:nvSpPr>
          <p:cNvPr id="164954" name="Line 90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435601" y="5465763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4955" name="Text Box 9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292726" y="5451476"/>
            <a:ext cx="41751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Arial" charset="0"/>
              </a:rPr>
              <a:t>extract(</a:t>
            </a:r>
            <a:r>
              <a:rPr lang="en-US" sz="1600" dirty="0" err="1">
                <a:latin typeface="Arial" charset="0"/>
              </a:rPr>
              <a:t>rcvpkt,data</a:t>
            </a:r>
            <a:r>
              <a:rPr lang="en-US" sz="16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deliver_data</a:t>
            </a:r>
            <a:r>
              <a:rPr lang="en-US" sz="1600" dirty="0">
                <a:latin typeface="Arial" charset="0"/>
              </a:rPr>
              <a:t>(data)</a:t>
            </a:r>
          </a:p>
          <a:p>
            <a:pPr eaLnBrk="0" hangingPunct="0"/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sndpkt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make_pkt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(ACK1,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chksum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)</a:t>
            </a:r>
          </a:p>
          <a:p>
            <a:pPr eaLnBrk="0" hangingPunct="0"/>
            <a:r>
              <a:rPr lang="en-US" sz="1600" dirty="0" err="1">
                <a:latin typeface="Arial" charset="0"/>
              </a:rPr>
              <a:t>udt_send</a:t>
            </a:r>
            <a:r>
              <a:rPr lang="en-US" sz="1600" dirty="0">
                <a:latin typeface="Arial" charset="0"/>
              </a:rPr>
              <a:t>(</a:t>
            </a:r>
            <a:r>
              <a:rPr lang="en-US" sz="1600" dirty="0" err="1">
                <a:latin typeface="Arial" charset="0"/>
              </a:rPr>
              <a:t>sndpkt</a:t>
            </a:r>
            <a:r>
              <a:rPr lang="en-US" sz="1600" dirty="0">
                <a:latin typeface="Arial" charset="0"/>
              </a:rPr>
              <a:t>)</a:t>
            </a:r>
            <a:endParaRPr lang="en-US" sz="1600" dirty="0"/>
          </a:p>
        </p:txBody>
      </p:sp>
      <p:sp>
        <p:nvSpPr>
          <p:cNvPr id="164956" name="Freeform 92"/>
          <p:cNvSpPr>
            <a:spLocks/>
          </p:cNvSpPr>
          <p:nvPr>
            <p:custDataLst>
              <p:tags r:id="rId20"/>
            </p:custDataLst>
          </p:nvPr>
        </p:nvSpPr>
        <p:spPr bwMode="auto">
          <a:xfrm flipH="1">
            <a:off x="4352925" y="3705225"/>
            <a:ext cx="490538" cy="1358900"/>
          </a:xfrm>
          <a:custGeom>
            <a:avLst/>
            <a:gdLst/>
            <a:ahLst/>
            <a:cxnLst>
              <a:cxn ang="0">
                <a:pos x="39" y="1136"/>
              </a:cxn>
              <a:cxn ang="0">
                <a:pos x="0" y="77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8" name="Group 7"/>
          <p:cNvGrpSpPr/>
          <p:nvPr/>
        </p:nvGrpSpPr>
        <p:grpSpPr>
          <a:xfrm>
            <a:off x="2398713" y="3611563"/>
            <a:ext cx="2360612" cy="836612"/>
            <a:chOff x="874713" y="3611563"/>
            <a:chExt cx="2360612" cy="836612"/>
          </a:xfrm>
        </p:grpSpPr>
        <p:sp>
          <p:nvSpPr>
            <p:cNvPr id="164957" name="Line 93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955675" y="4448175"/>
              <a:ext cx="19240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4958" name="Text Box 94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874713" y="3611563"/>
              <a:ext cx="2360612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 err="1">
                  <a:latin typeface="Arial" charset="0"/>
                </a:rPr>
                <a:t>rdt_rcv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&amp;&amp; 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corrupt</a:t>
              </a:r>
              <a:r>
                <a:rPr lang="en-US" sz="1600" dirty="0">
                  <a:latin typeface="Arial" charset="0"/>
                </a:rPr>
                <a:t>(</a:t>
              </a:r>
              <a:r>
                <a:rPr lang="en-US" sz="1600" dirty="0" err="1">
                  <a:latin typeface="Arial" charset="0"/>
                </a:rPr>
                <a:t>rcvpkt</a:t>
              </a:r>
              <a:r>
                <a:rPr lang="en-US" sz="1600" dirty="0">
                  <a:latin typeface="Arial" charset="0"/>
                </a:rPr>
                <a:t>) ||</a:t>
              </a:r>
            </a:p>
            <a:p>
              <a:pPr eaLnBrk="0" hangingPunct="0"/>
              <a:r>
                <a:rPr lang="en-US" sz="1600" dirty="0">
                  <a:latin typeface="Arial" charset="0"/>
                </a:rPr>
                <a:t>   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</a:rPr>
                <a:t>has_seq1(</a:t>
              </a:r>
              <a:r>
                <a:rPr lang="en-US" sz="1600" b="1" dirty="0" err="1">
                  <a:solidFill>
                    <a:srgbClr val="FF0000"/>
                  </a:solidFill>
                  <a:latin typeface="Arial" charset="0"/>
                </a:rPr>
                <a:t>rcvpkt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</a:rPr>
                <a:t>))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4959" name="Text Box 9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389188" y="4476751"/>
            <a:ext cx="20383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udt_send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sndpkt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4960" name="Text Box 9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727476" y="4098925"/>
            <a:ext cx="1819730" cy="707886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accent2"/>
                </a:solidFill>
                <a:latin typeface="Comic Sans MS" pitchFamily="66" charset="0"/>
              </a:rPr>
              <a:t>receiver</a:t>
            </a: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 FSM</a:t>
            </a:r>
          </a:p>
          <a:p>
            <a:pPr algn="ctr" eaLnBrk="0" hangingPunct="0"/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fragment</a:t>
            </a:r>
          </a:p>
        </p:txBody>
      </p:sp>
      <p:sp>
        <p:nvSpPr>
          <p:cNvPr id="164961" name="Line 97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4352926" y="2846388"/>
            <a:ext cx="6207571" cy="22177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64962" name="Text Box 9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244013" y="3890963"/>
            <a:ext cx="379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latin typeface="Symbol" pitchFamily="18" charset="2"/>
              </a:rPr>
              <a:t>L</a:t>
            </a:r>
          </a:p>
        </p:txBody>
      </p:sp>
      <p:sp>
        <p:nvSpPr>
          <p:cNvPr id="164963" name="Rectangle 99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775520" y="5301208"/>
            <a:ext cx="2822009" cy="11755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sz="2000" b="1" i="1" dirty="0"/>
              <a:t>A </a:t>
            </a:r>
            <a:r>
              <a:rPr lang="nb-NO" sz="2000" b="1" i="1" dirty="0" err="1"/>
              <a:t>little</a:t>
            </a:r>
            <a:r>
              <a:rPr lang="nb-NO" sz="2000" b="1" i="1" dirty="0"/>
              <a:t> </a:t>
            </a:r>
            <a:r>
              <a:rPr lang="nb-NO" sz="2000" b="1" i="1" dirty="0" err="1"/>
              <a:t>easier</a:t>
            </a:r>
            <a:r>
              <a:rPr lang="nb-NO" sz="2000" b="1" i="1" dirty="0"/>
              <a:t>, </a:t>
            </a:r>
            <a:r>
              <a:rPr lang="nb-NO" sz="2000" b="1" i="1" dirty="0" err="1"/>
              <a:t>but</a:t>
            </a:r>
            <a:r>
              <a:rPr lang="nb-NO" sz="2000" b="1" i="1" dirty="0"/>
              <a:t> </a:t>
            </a:r>
            <a:r>
              <a:rPr lang="nb-NO" sz="2000" b="1" i="1" dirty="0" err="1"/>
              <a:t>included</a:t>
            </a:r>
            <a:r>
              <a:rPr lang="nb-NO" sz="2000" b="1" i="1" dirty="0"/>
              <a:t> </a:t>
            </a:r>
            <a:r>
              <a:rPr lang="nb-NO" sz="2000" b="1" i="1" dirty="0" err="1"/>
              <a:t>here</a:t>
            </a:r>
            <a:r>
              <a:rPr lang="nb-NO" sz="2000" b="1" i="1" dirty="0"/>
              <a:t> </a:t>
            </a:r>
            <a:r>
              <a:rPr lang="nb-NO" sz="2000" b="1" i="1" dirty="0" err="1"/>
              <a:t>because</a:t>
            </a:r>
            <a:r>
              <a:rPr lang="nb-NO" sz="2000" b="1" i="1" dirty="0"/>
              <a:t> </a:t>
            </a:r>
            <a:r>
              <a:rPr lang="nb-NO" sz="2000" b="1" i="1" dirty="0" err="1"/>
              <a:t>this</a:t>
            </a:r>
            <a:r>
              <a:rPr lang="nb-NO" sz="2000" b="1" i="1" dirty="0"/>
              <a:t> is a </a:t>
            </a:r>
            <a:r>
              <a:rPr lang="nb-NO" sz="2000" b="1" i="1" dirty="0" err="1"/>
              <a:t>mechanism</a:t>
            </a:r>
            <a:r>
              <a:rPr lang="nb-NO" sz="2000" b="1" i="1" dirty="0"/>
              <a:t> used in TCP ...</a:t>
            </a:r>
            <a:endParaRPr lang="nb-NO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445125" y="3720702"/>
            <a:ext cx="1314450" cy="408387"/>
            <a:chOff x="3921125" y="3720701"/>
            <a:chExt cx="1314450" cy="408387"/>
          </a:xfrm>
        </p:grpSpPr>
        <p:sp>
          <p:nvSpPr>
            <p:cNvPr id="164951" name="Freeform 87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921125" y="3890963"/>
              <a:ext cx="1314450" cy="238125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520" y="17"/>
                </a:cxn>
              </a:cxnLst>
              <a:rect l="0" t="0" r="r" b="b"/>
              <a:pathLst>
                <a:path w="520" h="117">
                  <a:moveTo>
                    <a:pt x="0" y="117"/>
                  </a:moveTo>
                  <a:cubicBezTo>
                    <a:pt x="136" y="17"/>
                    <a:pt x="276" y="0"/>
                    <a:pt x="520" y="17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175879" y="3720701"/>
              <a:ext cx="6735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Arial" charset="0"/>
                </a:rPr>
                <a:t>ACK0</a:t>
              </a:r>
              <a:endParaRPr lang="nb-NO" sz="1400" dirty="0"/>
            </a:p>
          </p:txBody>
        </p:sp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087D11C6-A6A5-43DF-8B95-6E21AD1C5E4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44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bg/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4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4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4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4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4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6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6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6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6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6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6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6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4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4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649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6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uiExpand="1" build="p" animBg="1"/>
      <p:bldP spid="164932" grpId="0"/>
      <p:bldP spid="164933" grpId="0"/>
      <p:bldP spid="164934" grpId="0" animBg="1"/>
      <p:bldP spid="164935" grpId="0" animBg="1"/>
      <p:bldP spid="164936" grpId="0" animBg="1"/>
      <p:bldP spid="164937" grpId="0" animBg="1"/>
      <p:bldP spid="164938" grpId="0"/>
      <p:bldP spid="164941" grpId="0" animBg="1"/>
      <p:bldP spid="164947" grpId="0"/>
      <p:bldP spid="164952" grpId="0" animBg="1"/>
      <p:bldP spid="164953" grpId="0"/>
      <p:bldP spid="164954" grpId="0" animBg="1"/>
      <p:bldP spid="164955" grpId="0"/>
      <p:bldP spid="164956" grpId="0" animBg="1"/>
      <p:bldP spid="164959" grpId="0"/>
      <p:bldP spid="164960" grpId="0"/>
      <p:bldP spid="164961" grpId="0" animBg="1"/>
      <p:bldP spid="164962" grpId="0"/>
      <p:bldP spid="16496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351584" y="228600"/>
            <a:ext cx="8316416" cy="579438"/>
          </a:xfrm>
        </p:spPr>
        <p:txBody>
          <a:bodyPr>
            <a:normAutofit fontScale="90000"/>
          </a:bodyPr>
          <a:lstStyle/>
          <a:p>
            <a:r>
              <a:rPr lang="nb-NO" dirty="0"/>
              <a:t>RDT 3.0: Channel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errors</a:t>
            </a:r>
            <a:r>
              <a:rPr lang="nb-NO" dirty="0"/>
              <a:t> and losses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sz="2800" dirty="0"/>
              <a:t>The transport </a:t>
            </a:r>
            <a:r>
              <a:rPr lang="nb-NO" sz="2800" dirty="0" err="1"/>
              <a:t>channel</a:t>
            </a:r>
            <a:r>
              <a:rPr lang="nb-NO" sz="2800" dirty="0"/>
              <a:t> </a:t>
            </a:r>
            <a:r>
              <a:rPr lang="nb-NO" sz="2800" dirty="0" err="1"/>
              <a:t>may</a:t>
            </a:r>
            <a:r>
              <a:rPr lang="nb-NO" sz="2800" dirty="0"/>
              <a:t> </a:t>
            </a:r>
            <a:r>
              <a:rPr lang="nb-NO" sz="2800" dirty="0" err="1"/>
              <a:t>also</a:t>
            </a:r>
            <a:r>
              <a:rPr lang="nb-NO" sz="2800" dirty="0"/>
              <a:t> </a:t>
            </a:r>
            <a:r>
              <a:rPr lang="nb-NO" sz="2800" dirty="0">
                <a:solidFill>
                  <a:srgbClr val="FF0000"/>
                </a:solidFill>
              </a:rPr>
              <a:t>lose </a:t>
            </a:r>
            <a:r>
              <a:rPr lang="nb-NO" sz="2800" dirty="0" err="1"/>
              <a:t>packages</a:t>
            </a:r>
            <a:r>
              <a:rPr lang="nb-NO" sz="2800" dirty="0"/>
              <a:t>.</a:t>
            </a:r>
          </a:p>
          <a:p>
            <a:pPr lvl="1"/>
            <a:r>
              <a:rPr lang="nb-NO" sz="2400" dirty="0" err="1"/>
              <a:t>Both</a:t>
            </a:r>
            <a:r>
              <a:rPr lang="nb-NO" sz="2400" dirty="0"/>
              <a:t> data and ACK </a:t>
            </a:r>
            <a:r>
              <a:rPr lang="nb-NO" sz="2400" dirty="0" err="1"/>
              <a:t>packages</a:t>
            </a:r>
            <a:endParaRPr lang="nb-NO" sz="2400" dirty="0"/>
          </a:p>
          <a:p>
            <a:r>
              <a:rPr lang="nb-NO" sz="2800" dirty="0"/>
              <a:t>Solution:</a:t>
            </a:r>
            <a:br>
              <a:rPr lang="nb-NO" sz="2800" dirty="0"/>
            </a:br>
            <a:r>
              <a:rPr lang="nb-NO" sz="2800" dirty="0">
                <a:solidFill>
                  <a:schemeClr val="accent2"/>
                </a:solidFill>
              </a:rPr>
              <a:t>Sender</a:t>
            </a:r>
            <a:r>
              <a:rPr lang="nb-NO" sz="2800" dirty="0"/>
              <a:t> </a:t>
            </a:r>
            <a:r>
              <a:rPr lang="nb-NO" sz="2800" dirty="0" err="1"/>
              <a:t>waiting</a:t>
            </a:r>
            <a:r>
              <a:rPr lang="nb-NO" sz="2800" dirty="0"/>
              <a:t> for a "</a:t>
            </a:r>
            <a:r>
              <a:rPr lang="nb-NO" sz="2800" dirty="0" err="1"/>
              <a:t>reasonable</a:t>
            </a:r>
            <a:r>
              <a:rPr lang="nb-NO" sz="2800" dirty="0"/>
              <a:t>" </a:t>
            </a:r>
            <a:r>
              <a:rPr lang="nb-NO" sz="2800" dirty="0" err="1"/>
              <a:t>period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time and </a:t>
            </a:r>
            <a:r>
              <a:rPr lang="nb-NO" sz="2800" dirty="0" err="1"/>
              <a:t>resending</a:t>
            </a:r>
            <a:r>
              <a:rPr lang="nb-NO" sz="2800" dirty="0"/>
              <a:t> </a:t>
            </a:r>
            <a:r>
              <a:rPr lang="nb-NO" sz="2800" dirty="0" err="1"/>
              <a:t>package</a:t>
            </a:r>
            <a:r>
              <a:rPr lang="nb-NO" sz="2800" dirty="0"/>
              <a:t> </a:t>
            </a:r>
            <a:r>
              <a:rPr lang="nb-NO" sz="2800" dirty="0" err="1"/>
              <a:t>if</a:t>
            </a:r>
            <a:r>
              <a:rPr lang="nb-NO" sz="2800" dirty="0"/>
              <a:t> </a:t>
            </a:r>
            <a:r>
              <a:rPr lang="nb-NO" sz="2800" dirty="0" err="1"/>
              <a:t>no</a:t>
            </a:r>
            <a:r>
              <a:rPr lang="nb-NO" sz="2800" dirty="0"/>
              <a:t> </a:t>
            </a:r>
            <a:r>
              <a:rPr lang="nb-NO" sz="2800" dirty="0" err="1"/>
              <a:t>receipt</a:t>
            </a:r>
            <a:r>
              <a:rPr lang="nb-NO" sz="2800" dirty="0"/>
              <a:t> </a:t>
            </a:r>
            <a:r>
              <a:rPr lang="nb-NO" sz="2800" dirty="0" err="1"/>
              <a:t>appears</a:t>
            </a:r>
            <a:r>
              <a:rPr lang="nb-NO" sz="2800" dirty="0"/>
              <a:t>.</a:t>
            </a:r>
          </a:p>
          <a:p>
            <a:r>
              <a:rPr lang="nb-NO" sz="2800" dirty="0"/>
              <a:t>If </a:t>
            </a:r>
            <a:r>
              <a:rPr lang="nb-NO" sz="2800" dirty="0" err="1"/>
              <a:t>packet</a:t>
            </a:r>
            <a:r>
              <a:rPr lang="nb-NO" sz="2800" dirty="0"/>
              <a:t> or ACK is </a:t>
            </a:r>
            <a:r>
              <a:rPr lang="nb-NO" sz="2800" dirty="0" err="1"/>
              <a:t>only</a:t>
            </a:r>
            <a:r>
              <a:rPr lang="nb-NO" sz="2800" dirty="0"/>
              <a:t> </a:t>
            </a:r>
            <a:r>
              <a:rPr lang="nb-NO" sz="2800" dirty="0" err="1"/>
              <a:t>delayed</a:t>
            </a:r>
            <a:endParaRPr lang="nb-NO" sz="2800" dirty="0"/>
          </a:p>
          <a:p>
            <a:pPr lvl="1"/>
            <a:r>
              <a:rPr lang="nb-NO" sz="2400" dirty="0" err="1"/>
              <a:t>Resending</a:t>
            </a:r>
            <a:r>
              <a:rPr lang="nb-NO" sz="2400" dirty="0"/>
              <a:t> is </a:t>
            </a:r>
            <a:r>
              <a:rPr lang="nb-NO" sz="2400" dirty="0" err="1"/>
              <a:t>then</a:t>
            </a:r>
            <a:r>
              <a:rPr lang="nb-NO" sz="2400" dirty="0"/>
              <a:t> a </a:t>
            </a:r>
            <a:r>
              <a:rPr lang="nb-NO" sz="2400" dirty="0" err="1"/>
              <a:t>duplicate</a:t>
            </a:r>
            <a:r>
              <a:rPr lang="nb-NO" sz="2400" dirty="0"/>
              <a:t>, </a:t>
            </a:r>
            <a:r>
              <a:rPr lang="nb-NO" sz="2400" dirty="0" err="1"/>
              <a:t>but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sequence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will</a:t>
            </a:r>
            <a:r>
              <a:rPr lang="nb-NO" sz="2400" dirty="0"/>
              <a:t> </a:t>
            </a:r>
            <a:r>
              <a:rPr lang="nb-NO" sz="2400" dirty="0" err="1"/>
              <a:t>solve</a:t>
            </a:r>
            <a:r>
              <a:rPr lang="nb-NO" sz="2400" dirty="0"/>
              <a:t> </a:t>
            </a:r>
            <a:r>
              <a:rPr lang="nb-NO" sz="2400" dirty="0" err="1"/>
              <a:t>this</a:t>
            </a:r>
            <a:endParaRPr lang="nb-NO" sz="2400" dirty="0"/>
          </a:p>
          <a:p>
            <a:pPr lvl="1"/>
            <a:r>
              <a:rPr lang="nb-NO" sz="2400" dirty="0"/>
              <a:t>The </a:t>
            </a:r>
            <a:r>
              <a:rPr lang="nb-NO" sz="2400" dirty="0" err="1"/>
              <a:t>receiver</a:t>
            </a:r>
            <a:r>
              <a:rPr lang="nb-NO" sz="2400" dirty="0"/>
              <a:t> must </a:t>
            </a:r>
            <a:r>
              <a:rPr lang="nb-NO" sz="2400" dirty="0" err="1"/>
              <a:t>specify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sequence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ACK</a:t>
            </a:r>
          </a:p>
          <a:p>
            <a:r>
              <a:rPr lang="nb-NO" sz="2800" dirty="0"/>
              <a:t>This </a:t>
            </a:r>
            <a:r>
              <a:rPr lang="nb-NO" sz="2800" dirty="0" err="1"/>
              <a:t>solution</a:t>
            </a:r>
            <a:r>
              <a:rPr lang="nb-NO" sz="2800" dirty="0"/>
              <a:t> </a:t>
            </a:r>
            <a:r>
              <a:rPr lang="nb-NO" sz="2800" dirty="0" err="1"/>
              <a:t>requires</a:t>
            </a:r>
            <a:r>
              <a:rPr lang="nb-NO" sz="2800" dirty="0"/>
              <a:t> a </a:t>
            </a:r>
            <a:r>
              <a:rPr lang="nb-NO" sz="2800" dirty="0" err="1"/>
              <a:t>countdown</a:t>
            </a:r>
            <a:r>
              <a:rPr lang="nb-NO" sz="2800" dirty="0"/>
              <a:t> timer at </a:t>
            </a:r>
            <a:r>
              <a:rPr lang="nb-NO" sz="2800" dirty="0" err="1"/>
              <a:t>the</a:t>
            </a:r>
            <a:r>
              <a:rPr lang="nb-NO" sz="2800" dirty="0"/>
              <a:t> sender;</a:t>
            </a:r>
          </a:p>
          <a:p>
            <a:r>
              <a:rPr lang="nb-NO" sz="2800" dirty="0"/>
              <a:t> as a </a:t>
            </a:r>
            <a:r>
              <a:rPr lang="nb-NO" sz="2800" dirty="0" err="1"/>
              <a:t>recipient</a:t>
            </a:r>
            <a:r>
              <a:rPr lang="nb-NO" sz="2800" dirty="0"/>
              <a:t>, </a:t>
            </a:r>
            <a:r>
              <a:rPr lang="nb-NO" sz="2800" dirty="0" err="1"/>
              <a:t>we</a:t>
            </a:r>
            <a:r>
              <a:rPr lang="nb-NO" sz="2800" dirty="0"/>
              <a:t> </a:t>
            </a:r>
            <a:r>
              <a:rPr lang="nb-NO" sz="2800" dirty="0" err="1"/>
              <a:t>can</a:t>
            </a:r>
            <a:r>
              <a:rPr lang="nb-NO" sz="2800" dirty="0"/>
              <a:t> still </a:t>
            </a:r>
            <a:r>
              <a:rPr lang="nb-NO" sz="2800" dirty="0" err="1"/>
              <a:t>use</a:t>
            </a:r>
            <a:r>
              <a:rPr lang="nb-NO" sz="2800" dirty="0"/>
              <a:t> </a:t>
            </a:r>
            <a:r>
              <a:rPr lang="nb-NO" sz="2800" dirty="0" err="1"/>
              <a:t>version</a:t>
            </a:r>
            <a:r>
              <a:rPr lang="nb-NO" sz="2800" dirty="0"/>
              <a:t> 2.2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04F69-625A-4CAB-A07B-B3350374614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0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RDT 3.0: FSM sender</a:t>
            </a:r>
          </a:p>
        </p:txBody>
      </p:sp>
      <p:sp>
        <p:nvSpPr>
          <p:cNvPr id="166969" name="Text Box 5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384301"/>
            <a:ext cx="38608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 = </a:t>
            </a:r>
            <a:r>
              <a:rPr lang="en-US" sz="1400" dirty="0" err="1">
                <a:latin typeface="Arial" charset="0"/>
              </a:rPr>
              <a:t>make_pkt</a:t>
            </a:r>
            <a:r>
              <a:rPr lang="en-US" sz="1400" dirty="0">
                <a:latin typeface="Arial" charset="0"/>
              </a:rPr>
              <a:t>(0, data, checksum)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udt_</a:t>
            </a:r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b="1" dirty="0" err="1">
                <a:solidFill>
                  <a:schemeClr val="accent2"/>
                </a:solidFill>
                <a:latin typeface="Arial" charset="0"/>
              </a:rPr>
              <a:t>start_timer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66970" name="Text Box 5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84701" y="1090613"/>
            <a:ext cx="1724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rdt_send</a:t>
            </a:r>
            <a:r>
              <a:rPr lang="en-US" sz="1400" dirty="0">
                <a:latin typeface="Arial" charset="0"/>
              </a:rPr>
              <a:t>(data)</a:t>
            </a:r>
            <a:endParaRPr lang="en-US" sz="1400" dirty="0"/>
          </a:p>
        </p:txBody>
      </p:sp>
      <p:sp>
        <p:nvSpPr>
          <p:cNvPr id="166971" name="Line 5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86300" y="14287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6972" name="Line 60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273551" y="1544638"/>
            <a:ext cx="157163" cy="5762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166973" name="Group 6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6884988" y="2090739"/>
            <a:ext cx="889000" cy="865187"/>
            <a:chOff x="445" y="1273"/>
            <a:chExt cx="560" cy="545"/>
          </a:xfrm>
        </p:grpSpPr>
        <p:sp>
          <p:nvSpPr>
            <p:cNvPr id="166974" name="Oval 62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6975" name="Text Box 63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ACK0</a:t>
              </a:r>
              <a:endParaRPr lang="en-US" sz="1400"/>
            </a:p>
          </p:txBody>
        </p:sp>
      </p:grpSp>
      <p:sp>
        <p:nvSpPr>
          <p:cNvPr id="166976" name="Freeform 64"/>
          <p:cNvSpPr>
            <a:spLocks/>
          </p:cNvSpPr>
          <p:nvPr>
            <p:custDataLst>
              <p:tags r:id="rId8"/>
            </p:custDataLst>
          </p:nvPr>
        </p:nvSpPr>
        <p:spPr bwMode="auto">
          <a:xfrm flipV="1">
            <a:off x="4908550" y="2071688"/>
            <a:ext cx="2090738" cy="163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6977" name="Freeform 65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593014" y="1674813"/>
            <a:ext cx="871537" cy="666750"/>
          </a:xfrm>
          <a:custGeom>
            <a:avLst/>
            <a:gdLst/>
            <a:ahLst/>
            <a:cxnLst>
              <a:cxn ang="0">
                <a:pos x="0" y="306"/>
              </a:cxn>
              <a:cxn ang="0">
                <a:pos x="87" y="420"/>
              </a:cxn>
            </a:cxnLst>
            <a:rect l="0" t="0" r="r" b="b"/>
            <a:pathLst>
              <a:path w="549" h="420">
                <a:moveTo>
                  <a:pt x="0" y="306"/>
                </a:moveTo>
                <a:cubicBezTo>
                  <a:pt x="78" y="0"/>
                  <a:pt x="549" y="315"/>
                  <a:pt x="87" y="42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4" name="Group 3"/>
          <p:cNvGrpSpPr/>
          <p:nvPr/>
        </p:nvGrpSpPr>
        <p:grpSpPr>
          <a:xfrm>
            <a:off x="8005764" y="1196976"/>
            <a:ext cx="1704975" cy="701675"/>
            <a:chOff x="6481763" y="1196975"/>
            <a:chExt cx="1704975" cy="701675"/>
          </a:xfrm>
        </p:grpSpPr>
        <p:sp>
          <p:nvSpPr>
            <p:cNvPr id="166978" name="Text Box 66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6481763" y="1196975"/>
              <a:ext cx="170497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&amp;&amp; 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( 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corrupt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||</a:t>
              </a:r>
            </a:p>
            <a:p>
              <a:pPr eaLnBrk="0" hangingPunct="0"/>
              <a:r>
                <a:rPr lang="en-US" sz="1400" dirty="0" err="1">
                  <a:latin typeface="Arial" charset="0"/>
                </a:rPr>
                <a:t>isACK</a:t>
              </a:r>
              <a:r>
                <a:rPr lang="en-US" sz="1400" dirty="0">
                  <a:latin typeface="Arial" charset="0"/>
                </a:rPr>
                <a:t>(rcvpkt,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US" sz="1400" dirty="0">
                  <a:latin typeface="Arial" charset="0"/>
                </a:rPr>
                <a:t>) )</a:t>
              </a:r>
              <a:endParaRPr lang="en-US" sz="1400" dirty="0"/>
            </a:p>
          </p:txBody>
        </p:sp>
        <p:sp>
          <p:nvSpPr>
            <p:cNvPr id="166979" name="Line 67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6691313" y="1898650"/>
              <a:ext cx="13509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66980" name="Group 68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977064" y="4005263"/>
            <a:ext cx="1189037" cy="850900"/>
            <a:chOff x="4090" y="3230"/>
            <a:chExt cx="749" cy="536"/>
          </a:xfrm>
        </p:grpSpPr>
        <p:sp>
          <p:nvSpPr>
            <p:cNvPr id="166981" name="Oval 69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6982" name="Text Box 70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</a:t>
              </a:r>
            </a:p>
            <a:p>
              <a:pPr algn="ctr" eaLnBrk="0" hangingPunct="0"/>
              <a:r>
                <a:rPr lang="en-US" sz="1400">
                  <a:latin typeface="Arial" charset="0"/>
                </a:rPr>
                <a:t>call 1 from above</a:t>
              </a:r>
              <a:endParaRPr lang="en-US" sz="1400"/>
            </a:p>
          </p:txBody>
        </p:sp>
      </p:grpSp>
      <p:sp>
        <p:nvSpPr>
          <p:cNvPr id="166983" name="Freeform 71"/>
          <p:cNvSpPr>
            <a:spLocks/>
          </p:cNvSpPr>
          <p:nvPr>
            <p:custDataLst>
              <p:tags r:id="rId11"/>
            </p:custDataLst>
          </p:nvPr>
        </p:nvSpPr>
        <p:spPr bwMode="auto">
          <a:xfrm rot="16200000" flipV="1">
            <a:off x="3672682" y="3548857"/>
            <a:ext cx="1254125" cy="150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6984" name="Freeform 72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4894264" y="4738689"/>
            <a:ext cx="2312987" cy="274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6985" name="Freeform 73"/>
          <p:cNvSpPr>
            <a:spLocks/>
          </p:cNvSpPr>
          <p:nvPr>
            <p:custDataLst>
              <p:tags r:id="rId13"/>
            </p:custDataLst>
          </p:nvPr>
        </p:nvSpPr>
        <p:spPr bwMode="auto">
          <a:xfrm rot="5400000" flipH="1" flipV="1">
            <a:off x="7135020" y="3328195"/>
            <a:ext cx="1184275" cy="166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5" y="0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6986" name="Text Box 7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840289" y="5224463"/>
            <a:ext cx="34448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>
                <a:latin typeface="Arial" charset="0"/>
              </a:rPr>
              <a:t>sndpkt = make_pkt(1, data, checksum)</a:t>
            </a:r>
          </a:p>
          <a:p>
            <a:pPr eaLnBrk="0" hangingPunct="0"/>
            <a:r>
              <a:rPr lang="en-US" sz="1400">
                <a:latin typeface="Arial" charset="0"/>
              </a:rPr>
              <a:t>udt_send(sndpkt)</a:t>
            </a:r>
          </a:p>
          <a:p>
            <a:pPr eaLnBrk="0" hangingPunct="0"/>
            <a:r>
              <a:rPr lang="en-US" sz="1400">
                <a:solidFill>
                  <a:schemeClr val="accent2"/>
                </a:solidFill>
                <a:latin typeface="Arial" charset="0"/>
              </a:rPr>
              <a:t>start_timer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166987" name="Text Box 7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840289" y="4941888"/>
            <a:ext cx="1724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rdt_send</a:t>
            </a:r>
            <a:r>
              <a:rPr lang="en-US" sz="1400" dirty="0">
                <a:latin typeface="Arial" charset="0"/>
              </a:rPr>
              <a:t>(data)</a:t>
            </a:r>
            <a:endParaRPr lang="en-US" sz="1400" dirty="0"/>
          </a:p>
        </p:txBody>
      </p:sp>
      <p:sp>
        <p:nvSpPr>
          <p:cNvPr id="166988" name="Line 7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959350" y="5253038"/>
            <a:ext cx="25987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6" name="Group 5"/>
          <p:cNvGrpSpPr/>
          <p:nvPr/>
        </p:nvGrpSpPr>
        <p:grpSpPr>
          <a:xfrm>
            <a:off x="7804151" y="3106738"/>
            <a:ext cx="2149475" cy="711200"/>
            <a:chOff x="6280150" y="3106738"/>
            <a:chExt cx="2149475" cy="711200"/>
          </a:xfrm>
        </p:grpSpPr>
        <p:sp>
          <p:nvSpPr>
            <p:cNvPr id="166989" name="Text Box 77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6280150" y="3106738"/>
              <a:ext cx="214947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</a:t>
              </a:r>
              <a:r>
                <a:rPr lang="en-US" sz="1400" dirty="0" err="1">
                  <a:solidFill>
                    <a:srgbClr val="FF0000"/>
                  </a:solidFill>
                  <a:latin typeface="Arial" charset="0"/>
                </a:rPr>
                <a:t>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 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&amp;&amp; </a:t>
              </a:r>
              <a:r>
                <a:rPr lang="en-US" sz="1400" dirty="0" err="1">
                  <a:latin typeface="Arial" charset="0"/>
                </a:rPr>
                <a:t>notcorrupt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 </a:t>
              </a:r>
            </a:p>
            <a:p>
              <a:pPr eaLnBrk="0" hangingPunct="0"/>
              <a:r>
                <a:rPr lang="en-US" sz="1400" dirty="0">
                  <a:latin typeface="Arial" charset="0"/>
                </a:rPr>
                <a:t>&amp;&amp; </a:t>
              </a:r>
              <a:r>
                <a:rPr lang="en-US" sz="1400" dirty="0" err="1">
                  <a:latin typeface="Arial" charset="0"/>
                </a:rPr>
                <a:t>isACK</a:t>
              </a:r>
              <a:r>
                <a:rPr lang="en-US" sz="1400" dirty="0">
                  <a:latin typeface="Arial" charset="0"/>
                </a:rPr>
                <a:t>(rcvpkt,0)</a:t>
              </a:r>
              <a:r>
                <a:rPr lang="en-US" sz="1000" dirty="0">
                  <a:latin typeface="Arial" charset="0"/>
                </a:rPr>
                <a:t> </a:t>
              </a:r>
              <a:endParaRPr lang="en-US" dirty="0"/>
            </a:p>
          </p:txBody>
        </p:sp>
        <p:sp>
          <p:nvSpPr>
            <p:cNvPr id="166990" name="Line 78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6396038" y="3817938"/>
              <a:ext cx="14192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6991" name="Text Box 7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814639" y="5062538"/>
            <a:ext cx="1622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rdt_rcv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 &amp;&amp;  </a:t>
            </a:r>
          </a:p>
          <a:p>
            <a:pPr eaLnBrk="0" hangingPunct="0"/>
            <a:r>
              <a:rPr lang="en-US" sz="1400" dirty="0">
                <a:latin typeface="Arial" charset="0"/>
              </a:rPr>
              <a:t>( corrupt(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 ||</a:t>
            </a:r>
          </a:p>
          <a:p>
            <a:pPr eaLnBrk="0" hangingPunct="0"/>
            <a:r>
              <a:rPr lang="en-US" sz="1400" dirty="0" err="1">
                <a:latin typeface="Arial" charset="0"/>
              </a:rPr>
              <a:t>isACK</a:t>
            </a:r>
            <a:r>
              <a:rPr lang="en-US" sz="1400" dirty="0">
                <a:latin typeface="Arial" charset="0"/>
              </a:rPr>
              <a:t>(rcvpkt,0) )</a:t>
            </a:r>
            <a:endParaRPr lang="en-US" sz="1400" dirty="0"/>
          </a:p>
        </p:txBody>
      </p:sp>
      <p:sp>
        <p:nvSpPr>
          <p:cNvPr id="166992" name="Line 80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2917826" y="5788025"/>
            <a:ext cx="12541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6993" name="Text Box 8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432050" y="2865438"/>
            <a:ext cx="191293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>
                <a:latin typeface="Arial" charset="0"/>
              </a:rPr>
              <a:t>rdt_rcv(rcvpkt)   </a:t>
            </a:r>
          </a:p>
          <a:p>
            <a:pPr eaLnBrk="0" hangingPunct="0"/>
            <a:r>
              <a:rPr lang="en-US" sz="1400">
                <a:latin typeface="Arial" charset="0"/>
              </a:rPr>
              <a:t>&amp;&amp; notcorrupt(rcvpkt) </a:t>
            </a:r>
          </a:p>
          <a:p>
            <a:pPr eaLnBrk="0" hangingPunct="0"/>
            <a:r>
              <a:rPr lang="en-US" sz="1400">
                <a:latin typeface="Arial" charset="0"/>
              </a:rPr>
              <a:t>&amp;&amp; isACK(rcvpkt,1)</a:t>
            </a:r>
            <a:r>
              <a:rPr lang="en-US" sz="1000">
                <a:latin typeface="Arial" charset="0"/>
              </a:rPr>
              <a:t> </a:t>
            </a:r>
            <a:endParaRPr lang="en-US"/>
          </a:p>
        </p:txBody>
      </p:sp>
      <p:sp>
        <p:nvSpPr>
          <p:cNvPr id="166994" name="Line 8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559050" y="3605213"/>
            <a:ext cx="15176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6995" name="Text Box 8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872413" y="3782420"/>
            <a:ext cx="1514475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stop_timer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66996" name="Text Box 8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24114" y="3578225"/>
            <a:ext cx="1514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>
                <a:solidFill>
                  <a:schemeClr val="accent2"/>
                </a:solidFill>
                <a:latin typeface="Arial" charset="0"/>
              </a:rPr>
              <a:t>stop_timer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166997" name="Freeform 85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7762876" y="2338389"/>
            <a:ext cx="461963" cy="68262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15" y="255"/>
              </a:cxn>
            </a:cxnLst>
            <a:rect l="0" t="0" r="r" b="b"/>
            <a:pathLst>
              <a:path w="291" h="430">
                <a:moveTo>
                  <a:pt x="0" y="120"/>
                </a:moveTo>
                <a:cubicBezTo>
                  <a:pt x="291" y="0"/>
                  <a:pt x="259" y="430"/>
                  <a:pt x="15" y="2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6998" name="Text Box 8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094664" y="2516189"/>
            <a:ext cx="211613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>
                <a:latin typeface="Arial" charset="0"/>
              </a:rPr>
              <a:t>udt_send(sndpkt)</a:t>
            </a:r>
          </a:p>
          <a:p>
            <a:pPr eaLnBrk="0" hangingPunct="0"/>
            <a:r>
              <a:rPr lang="en-US" sz="1400">
                <a:solidFill>
                  <a:schemeClr val="accent2"/>
                </a:solidFill>
                <a:latin typeface="Arial" charset="0"/>
              </a:rPr>
              <a:t>start_timer</a:t>
            </a:r>
            <a:endParaRPr lang="en-US" sz="140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116889" y="2279650"/>
            <a:ext cx="1114425" cy="285750"/>
            <a:chOff x="6592888" y="2279650"/>
            <a:chExt cx="1114425" cy="285750"/>
          </a:xfrm>
        </p:grpSpPr>
        <p:sp>
          <p:nvSpPr>
            <p:cNvPr id="166999" name="Text Box 87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592888" y="2279650"/>
              <a:ext cx="111442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Arial" charset="0"/>
                </a:rPr>
                <a:t>timeout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7000" name="Line 8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6681788" y="253365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7001" name="Freeform 89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3754438" y="4702176"/>
            <a:ext cx="692150" cy="631825"/>
          </a:xfrm>
          <a:custGeom>
            <a:avLst/>
            <a:gdLst/>
            <a:ahLst/>
            <a:cxnLst>
              <a:cxn ang="0">
                <a:pos x="436" y="101"/>
              </a:cxn>
              <a:cxn ang="0">
                <a:pos x="300" y="0"/>
              </a:cxn>
            </a:cxnLst>
            <a:rect l="0" t="0" r="r" b="b"/>
            <a:pathLst>
              <a:path w="436" h="398">
                <a:moveTo>
                  <a:pt x="436" y="101"/>
                </a:moveTo>
                <a:cubicBezTo>
                  <a:pt x="367" y="398"/>
                  <a:pt x="0" y="31"/>
                  <a:pt x="300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7002" name="Freeform 90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3554413" y="4413250"/>
            <a:ext cx="571500" cy="420688"/>
          </a:xfrm>
          <a:custGeom>
            <a:avLst/>
            <a:gdLst/>
            <a:ahLst/>
            <a:cxnLst>
              <a:cxn ang="0">
                <a:pos x="900" y="360"/>
              </a:cxn>
              <a:cxn ang="0">
                <a:pos x="825" y="15"/>
              </a:cxn>
            </a:cxnLst>
            <a:rect l="0" t="0" r="r" b="b"/>
            <a:pathLst>
              <a:path w="900" h="662">
                <a:moveTo>
                  <a:pt x="900" y="360"/>
                </a:moveTo>
                <a:cubicBezTo>
                  <a:pt x="171" y="662"/>
                  <a:pt x="0" y="0"/>
                  <a:pt x="825" y="1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7003" name="Text Box 9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152650" y="4460876"/>
            <a:ext cx="182403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udt_</a:t>
            </a:r>
            <a:r>
              <a:rPr lang="en-US" sz="1400" dirty="0" err="1">
                <a:solidFill>
                  <a:srgbClr val="FF0000"/>
                </a:solidFill>
                <a:latin typeface="Arial" charset="0"/>
              </a:rPr>
              <a:t>send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sndpkt</a:t>
            </a:r>
            <a:r>
              <a:rPr lang="en-US" sz="1400" dirty="0">
                <a:latin typeface="Arial" charset="0"/>
              </a:rPr>
              <a:t>)</a:t>
            </a:r>
          </a:p>
          <a:p>
            <a:pPr eaLnBrk="0" hangingPunct="0"/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start_timer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67004" name="Text Box 9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166939" y="4206875"/>
            <a:ext cx="11144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>
                <a:solidFill>
                  <a:schemeClr val="accent2"/>
                </a:solidFill>
                <a:latin typeface="Arial" charset="0"/>
              </a:rPr>
              <a:t>timeout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167005" name="Line 93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2270125" y="44894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67006" name="Freeform 94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7950200" y="4373564"/>
            <a:ext cx="579438" cy="890587"/>
          </a:xfrm>
          <a:custGeom>
            <a:avLst/>
            <a:gdLst/>
            <a:ahLst/>
            <a:cxnLst>
              <a:cxn ang="0">
                <a:pos x="31" y="120"/>
              </a:cxn>
              <a:cxn ang="0">
                <a:pos x="0" y="183"/>
              </a:cxn>
            </a:cxnLst>
            <a:rect l="0" t="0" r="r" b="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67007" name="Text Box 95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560638" y="1874838"/>
            <a:ext cx="14287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400" dirty="0" err="1">
                <a:latin typeface="Arial" charset="0"/>
              </a:rPr>
              <a:t>rdt_rcv</a:t>
            </a: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rcvpkt</a:t>
            </a:r>
            <a:r>
              <a:rPr lang="en-US" sz="1400" dirty="0">
                <a:latin typeface="Arial" charset="0"/>
              </a:rPr>
              <a:t>)</a:t>
            </a:r>
            <a:endParaRPr lang="en-US" sz="1400" dirty="0"/>
          </a:p>
        </p:txBody>
      </p:sp>
      <p:grpSp>
        <p:nvGrpSpPr>
          <p:cNvPr id="167008" name="Group 96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3943350" y="2135188"/>
            <a:ext cx="1189038" cy="850900"/>
            <a:chOff x="4090" y="3230"/>
            <a:chExt cx="749" cy="536"/>
          </a:xfrm>
        </p:grpSpPr>
        <p:sp>
          <p:nvSpPr>
            <p:cNvPr id="167009" name="Oval 97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7010" name="Text Box 98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</a:t>
              </a:r>
            </a:p>
            <a:p>
              <a:pPr algn="ctr" eaLnBrk="0" hangingPunct="0"/>
              <a:r>
                <a:rPr lang="en-US" sz="1400">
                  <a:latin typeface="Arial" charset="0"/>
                </a:rPr>
                <a:t>call 0 from above</a:t>
              </a:r>
              <a:endParaRPr lang="en-US" sz="1400"/>
            </a:p>
          </p:txBody>
        </p:sp>
      </p:grpSp>
      <p:sp>
        <p:nvSpPr>
          <p:cNvPr id="167011" name="Line 99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2647951" y="2160588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167012" name="Group 100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4154488" y="3989389"/>
            <a:ext cx="889000" cy="865187"/>
            <a:chOff x="445" y="1273"/>
            <a:chExt cx="560" cy="545"/>
          </a:xfrm>
        </p:grpSpPr>
        <p:sp>
          <p:nvSpPr>
            <p:cNvPr id="167013" name="Oval 101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7014" name="Text Box 102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>
                  <a:latin typeface="Arial" charset="0"/>
                </a:rPr>
                <a:t>Wait for ACK1</a:t>
              </a:r>
              <a:endParaRPr lang="en-US" sz="1400"/>
            </a:p>
          </p:txBody>
        </p:sp>
      </p:grpSp>
      <p:sp>
        <p:nvSpPr>
          <p:cNvPr id="167015" name="Freeform 103"/>
          <p:cNvSpPr>
            <a:spLocks/>
          </p:cNvSpPr>
          <p:nvPr>
            <p:custDataLst>
              <p:tags r:id="rId35"/>
            </p:custDataLst>
          </p:nvPr>
        </p:nvSpPr>
        <p:spPr bwMode="auto">
          <a:xfrm flipH="1" flipV="1">
            <a:off x="3530600" y="1782764"/>
            <a:ext cx="579438" cy="890587"/>
          </a:xfrm>
          <a:custGeom>
            <a:avLst/>
            <a:gdLst/>
            <a:ahLst/>
            <a:cxnLst>
              <a:cxn ang="0">
                <a:pos x="31" y="120"/>
              </a:cxn>
              <a:cxn ang="0">
                <a:pos x="0" y="183"/>
              </a:cxn>
            </a:cxnLst>
            <a:rect l="0" t="0" r="r" b="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8286515" y="4407155"/>
            <a:ext cx="1428750" cy="639066"/>
            <a:chOff x="6762515" y="4407155"/>
            <a:chExt cx="1428750" cy="639066"/>
          </a:xfrm>
        </p:grpSpPr>
        <p:sp>
          <p:nvSpPr>
            <p:cNvPr id="167016" name="Text Box 104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204869" y="4709671"/>
              <a:ext cx="3238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dirty="0">
                  <a:latin typeface="Symbol" pitchFamily="18" charset="2"/>
                </a:rPr>
                <a:t>L</a:t>
              </a:r>
            </a:p>
          </p:txBody>
        </p:sp>
        <p:sp>
          <p:nvSpPr>
            <p:cNvPr id="167017" name="Text Box 105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6762515" y="4407155"/>
              <a:ext cx="142875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400" dirty="0" err="1">
                  <a:latin typeface="Arial" charset="0"/>
                </a:rPr>
                <a:t>rdt_rcv</a:t>
              </a:r>
              <a:r>
                <a:rPr lang="en-US" sz="1400" dirty="0">
                  <a:latin typeface="Arial" charset="0"/>
                </a:rPr>
                <a:t>(</a:t>
              </a:r>
              <a:r>
                <a:rPr lang="en-US" sz="1400" dirty="0" err="1">
                  <a:latin typeface="Arial" charset="0"/>
                </a:rPr>
                <a:t>rcvpkt</a:t>
              </a:r>
              <a:r>
                <a:rPr lang="en-US" sz="1400" dirty="0">
                  <a:latin typeface="Arial" charset="0"/>
                </a:rPr>
                <a:t>)</a:t>
              </a:r>
              <a:endParaRPr lang="en-US" sz="1400" dirty="0"/>
            </a:p>
          </p:txBody>
        </p:sp>
        <p:sp>
          <p:nvSpPr>
            <p:cNvPr id="167018" name="Line 10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6900862" y="4738688"/>
              <a:ext cx="11017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67019" name="Text Box 10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8651875" y="1847850"/>
            <a:ext cx="323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dirty="0">
                <a:latin typeface="Symbol" pitchFamily="18" charset="2"/>
              </a:rPr>
              <a:t>L</a:t>
            </a:r>
          </a:p>
        </p:txBody>
      </p:sp>
      <p:sp>
        <p:nvSpPr>
          <p:cNvPr id="167020" name="Text Box 10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3000375" y="2124075"/>
            <a:ext cx="323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Symbol" pitchFamily="18" charset="2"/>
              </a:rPr>
              <a:t>L</a:t>
            </a:r>
          </a:p>
        </p:txBody>
      </p:sp>
      <p:sp>
        <p:nvSpPr>
          <p:cNvPr id="167021" name="Text Box 109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403600" y="5794375"/>
            <a:ext cx="323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Symbol" pitchFamily="18" charset="2"/>
              </a:rPr>
              <a:t>L</a:t>
            </a:r>
          </a:p>
        </p:txBody>
      </p:sp>
      <p:sp>
        <p:nvSpPr>
          <p:cNvPr id="61" name="Slide Number Placeholder 4">
            <a:extLst>
              <a:ext uri="{FF2B5EF4-FFF2-40B4-BE49-F238E27FC236}">
                <a16:creationId xmlns:a16="http://schemas.microsoft.com/office/drawing/2014/main" id="{5099F239-488B-4625-AF97-0447DD55C6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1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7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6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6701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6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6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6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6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6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6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6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6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67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6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69" grpId="0"/>
      <p:bldP spid="166970" grpId="0"/>
      <p:bldP spid="166971" grpId="0" animBg="1"/>
      <p:bldP spid="166972" grpId="0" animBg="1"/>
      <p:bldP spid="166976" grpId="0" animBg="1"/>
      <p:bldP spid="166977" grpId="0" animBg="1"/>
      <p:bldP spid="166983" grpId="0" animBg="1"/>
      <p:bldP spid="166984" grpId="0" animBg="1"/>
      <p:bldP spid="166985" grpId="0" animBg="1"/>
      <p:bldP spid="166986" grpId="0"/>
      <p:bldP spid="166987" grpId="0"/>
      <p:bldP spid="166988" grpId="0" animBg="1"/>
      <p:bldP spid="166991" grpId="0"/>
      <p:bldP spid="166992" grpId="0" animBg="1"/>
      <p:bldP spid="166993" grpId="0"/>
      <p:bldP spid="166994" grpId="0" animBg="1"/>
      <p:bldP spid="166995" grpId="0"/>
      <p:bldP spid="166996" grpId="0"/>
      <p:bldP spid="166997" grpId="0" animBg="1"/>
      <p:bldP spid="166998" grpId="0"/>
      <p:bldP spid="167001" grpId="0" animBg="1"/>
      <p:bldP spid="167002" grpId="0" animBg="1"/>
      <p:bldP spid="167003" grpId="0"/>
      <p:bldP spid="167004" grpId="0"/>
      <p:bldP spid="167005" grpId="0" animBg="1"/>
      <p:bldP spid="167006" grpId="0" animBg="1"/>
      <p:bldP spid="167007" grpId="0"/>
      <p:bldP spid="167011" grpId="0" animBg="1"/>
      <p:bldP spid="167015" grpId="0" animBg="1"/>
      <p:bldP spid="167019" grpId="0"/>
      <p:bldP spid="167019" grpId="1"/>
      <p:bldP spid="167020" grpId="0"/>
      <p:bldP spid="1670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version</a:t>
            </a:r>
            <a:r>
              <a:rPr lang="nb-NO" dirty="0"/>
              <a:t> 3.0: Lost </a:t>
            </a:r>
            <a:r>
              <a:rPr lang="nb-NO" dirty="0" err="1"/>
              <a:t>package</a:t>
            </a:r>
            <a:endParaRPr lang="nb-NO" dirty="0"/>
          </a:p>
        </p:txBody>
      </p:sp>
      <p:pic>
        <p:nvPicPr>
          <p:cNvPr id="168964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319964" y="4005264"/>
            <a:ext cx="3203575" cy="238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9" name="Picture 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703388" y="908051"/>
            <a:ext cx="5791200" cy="4970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68970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76413" y="2924944"/>
            <a:ext cx="5543550" cy="3168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F1A6A0-C9B9-44C8-B0BE-F261911AABB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82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version</a:t>
            </a:r>
            <a:r>
              <a:rPr lang="nb-NO" dirty="0"/>
              <a:t> 3.0: Lost ACK</a:t>
            </a:r>
          </a:p>
        </p:txBody>
      </p:sp>
      <p:pic>
        <p:nvPicPr>
          <p:cNvPr id="169988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6959600" y="3594100"/>
            <a:ext cx="37084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89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703388" y="981076"/>
            <a:ext cx="525780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9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12925" y="3698876"/>
            <a:ext cx="5113338" cy="2232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592D937-309B-4F30-B3B5-189062DC4B7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65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43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version</a:t>
            </a:r>
            <a:r>
              <a:rPr lang="nb-NO" dirty="0"/>
              <a:t> 3.0: </a:t>
            </a:r>
            <a:r>
              <a:rPr lang="nb-NO" dirty="0" err="1">
                <a:solidFill>
                  <a:srgbClr val="FF0000"/>
                </a:solidFill>
              </a:rPr>
              <a:t>Stop&amp;Wait</a:t>
            </a:r>
            <a:r>
              <a:rPr lang="nb-NO" dirty="0"/>
              <a:t> </a:t>
            </a:r>
            <a:r>
              <a:rPr lang="nb-NO" dirty="0" err="1"/>
              <a:t>Performance</a:t>
            </a:r>
            <a:endParaRPr lang="nb-NO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669558" y="1047072"/>
            <a:ext cx="8820150" cy="173385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nb-NO" sz="1800" dirty="0" err="1"/>
              <a:t>version</a:t>
            </a:r>
            <a:r>
              <a:rPr lang="nb-NO" sz="1800" dirty="0"/>
              <a:t> 3.0 </a:t>
            </a:r>
            <a:r>
              <a:rPr lang="nb-NO" sz="1800" dirty="0" err="1">
                <a:solidFill>
                  <a:schemeClr val="accent2"/>
                </a:solidFill>
              </a:rPr>
              <a:t>works</a:t>
            </a:r>
            <a:r>
              <a:rPr lang="nb-NO" sz="1800" dirty="0">
                <a:solidFill>
                  <a:schemeClr val="accent2"/>
                </a:solidFill>
              </a:rPr>
              <a:t> so far</a:t>
            </a:r>
            <a:r>
              <a:rPr lang="nb-NO" sz="1800" dirty="0"/>
              <a:t>, </a:t>
            </a:r>
            <a:r>
              <a:rPr lang="nb-NO" sz="1800" dirty="0" err="1"/>
              <a:t>but</a:t>
            </a:r>
            <a:r>
              <a:rPr lang="nb-NO" sz="1800" dirty="0"/>
              <a:t> </a:t>
            </a:r>
            <a:r>
              <a:rPr lang="nb-NO" sz="1800" dirty="0" err="1">
                <a:solidFill>
                  <a:schemeClr val="accent2"/>
                </a:solidFill>
              </a:rPr>
              <a:t>performance</a:t>
            </a:r>
            <a:r>
              <a:rPr lang="nb-NO" sz="1800" dirty="0"/>
              <a:t> is </a:t>
            </a:r>
            <a:r>
              <a:rPr lang="nb-NO" sz="1800" i="1" dirty="0">
                <a:solidFill>
                  <a:srgbClr val="FF0000"/>
                </a:solidFill>
              </a:rPr>
              <a:t>lusen</a:t>
            </a:r>
          </a:p>
          <a:p>
            <a:pPr>
              <a:lnSpc>
                <a:spcPct val="80000"/>
              </a:lnSpc>
            </a:pPr>
            <a:r>
              <a:rPr lang="nb-NO" sz="1800" dirty="0" err="1"/>
              <a:t>Example</a:t>
            </a:r>
            <a:r>
              <a:rPr lang="nb-NO" sz="1800" dirty="0"/>
              <a:t>:</a:t>
            </a:r>
          </a:p>
          <a:p>
            <a:pPr lvl="1">
              <a:lnSpc>
                <a:spcPct val="80000"/>
              </a:lnSpc>
            </a:pPr>
            <a:r>
              <a:rPr lang="nb-NO" sz="1600" dirty="0"/>
              <a:t>1 KB </a:t>
            </a:r>
            <a:r>
              <a:rPr lang="nb-NO" sz="1600" dirty="0" err="1"/>
              <a:t>package</a:t>
            </a:r>
            <a:r>
              <a:rPr lang="nb-NO" sz="1600" dirty="0"/>
              <a:t> is </a:t>
            </a:r>
            <a:r>
              <a:rPr lang="nb-NO" sz="1600" dirty="0" err="1"/>
              <a:t>shipped</a:t>
            </a:r>
            <a:r>
              <a:rPr lang="nb-NO" sz="1600" dirty="0"/>
              <a:t> from Los Angeles to New York</a:t>
            </a:r>
          </a:p>
          <a:p>
            <a:pPr lvl="1">
              <a:lnSpc>
                <a:spcPct val="80000"/>
              </a:lnSpc>
            </a:pPr>
            <a:r>
              <a:rPr lang="nb-NO" sz="1600" dirty="0" err="1"/>
              <a:t>Transmission</a:t>
            </a:r>
            <a:r>
              <a:rPr lang="nb-NO" sz="1600" dirty="0"/>
              <a:t> time </a:t>
            </a:r>
            <a:r>
              <a:rPr lang="nb-NO" sz="1600" dirty="0" err="1"/>
              <a:t>of</a:t>
            </a:r>
            <a:r>
              <a:rPr lang="nb-NO" sz="1600" dirty="0"/>
              <a:t> 4500 km is 15 </a:t>
            </a:r>
            <a:r>
              <a:rPr lang="nb-NO" sz="1600" dirty="0" err="1"/>
              <a:t>milliseconds</a:t>
            </a:r>
            <a:endParaRPr lang="nb-NO" sz="1600" dirty="0"/>
          </a:p>
          <a:p>
            <a:pPr lvl="1">
              <a:lnSpc>
                <a:spcPct val="80000"/>
              </a:lnSpc>
            </a:pPr>
            <a:r>
              <a:rPr lang="nb-NO" sz="1600" dirty="0" err="1"/>
              <a:t>Bandwidth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1 </a:t>
            </a:r>
            <a:r>
              <a:rPr lang="nb-NO" sz="1600" dirty="0" err="1"/>
              <a:t>Gb</a:t>
            </a:r>
            <a:r>
              <a:rPr lang="nb-NO" sz="1600" dirty="0"/>
              <a:t> / s </a:t>
            </a:r>
            <a:r>
              <a:rPr lang="nb-NO" sz="1600" dirty="0" err="1"/>
              <a:t>takes</a:t>
            </a:r>
            <a:r>
              <a:rPr lang="nb-NO" sz="1600" dirty="0"/>
              <a:t> 8 </a:t>
            </a:r>
            <a:r>
              <a:rPr lang="nb-NO" sz="1600" dirty="0" err="1"/>
              <a:t>microseconds</a:t>
            </a:r>
            <a:r>
              <a:rPr lang="nb-NO" sz="1600" dirty="0"/>
              <a:t> to </a:t>
            </a:r>
            <a:r>
              <a:rPr lang="nb-NO" sz="1600" dirty="0" err="1"/>
              <a:t>get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</a:t>
            </a:r>
            <a:r>
              <a:rPr lang="nb-NO" sz="1600" dirty="0" err="1"/>
              <a:t>entire</a:t>
            </a:r>
            <a:r>
              <a:rPr lang="nb-NO" sz="1600" dirty="0"/>
              <a:t> </a:t>
            </a:r>
            <a:r>
              <a:rPr lang="nb-NO" sz="1600" dirty="0" err="1"/>
              <a:t>packet</a:t>
            </a:r>
            <a:r>
              <a:rPr lang="nb-NO" sz="1600" dirty="0"/>
              <a:t> </a:t>
            </a:r>
            <a:r>
              <a:rPr lang="nb-NO" sz="1600" dirty="0" err="1"/>
              <a:t>out</a:t>
            </a:r>
            <a:r>
              <a:rPr lang="nb-NO" sz="1600" dirty="0"/>
              <a:t> </a:t>
            </a:r>
            <a:r>
              <a:rPr lang="nb-NO" sz="1600" dirty="0" err="1"/>
              <a:t>on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</a:t>
            </a:r>
            <a:r>
              <a:rPr lang="nb-NO" sz="1600" dirty="0" err="1"/>
              <a:t>channel</a:t>
            </a:r>
            <a:endParaRPr lang="nb-NO" sz="1600" dirty="0"/>
          </a:p>
          <a:p>
            <a:pPr lvl="1">
              <a:lnSpc>
                <a:spcPct val="80000"/>
              </a:lnSpc>
            </a:pPr>
            <a:r>
              <a:rPr lang="nb-NO" sz="1600" dirty="0" err="1"/>
              <a:t>Assumes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same </a:t>
            </a:r>
            <a:r>
              <a:rPr lang="nb-NO" sz="1600" dirty="0" err="1"/>
              <a:t>length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time </a:t>
            </a:r>
            <a:r>
              <a:rPr lang="nb-NO" sz="1600" dirty="0" err="1"/>
              <a:t>on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ACK</a:t>
            </a:r>
          </a:p>
          <a:p>
            <a:pPr>
              <a:lnSpc>
                <a:spcPct val="80000"/>
              </a:lnSpc>
            </a:pPr>
            <a:r>
              <a:rPr lang="nb-NO" sz="1800" dirty="0"/>
              <a:t>Has </a:t>
            </a:r>
            <a:r>
              <a:rPr lang="nb-NO" sz="1800" dirty="0" err="1"/>
              <a:t>then</a:t>
            </a:r>
            <a:r>
              <a:rPr lang="nb-NO" sz="1800" dirty="0"/>
              <a:t> spent 30.016 </a:t>
            </a:r>
            <a:r>
              <a:rPr lang="nb-NO" sz="1800" dirty="0" err="1"/>
              <a:t>milliseconds</a:t>
            </a:r>
            <a:r>
              <a:rPr lang="nb-NO" sz="1800" dirty="0"/>
              <a:t> </a:t>
            </a:r>
            <a:r>
              <a:rPr lang="nb-NO" sz="1800" dirty="0" err="1"/>
              <a:t>transferring</a:t>
            </a:r>
            <a:r>
              <a:rPr lang="nb-NO" sz="1800" dirty="0"/>
              <a:t> a </a:t>
            </a:r>
            <a:r>
              <a:rPr lang="nb-NO" sz="1800" dirty="0" err="1"/>
              <a:t>packet</a:t>
            </a:r>
            <a:endParaRPr lang="nb-NO" sz="1800" dirty="0"/>
          </a:p>
          <a:p>
            <a:pPr>
              <a:lnSpc>
                <a:spcPct val="80000"/>
              </a:lnSpc>
            </a:pPr>
            <a:r>
              <a:rPr lang="nb-NO" sz="1800" dirty="0"/>
              <a:t>The </a:t>
            </a:r>
            <a:r>
              <a:rPr lang="nb-NO" sz="1800" dirty="0" err="1"/>
              <a:t>channel</a:t>
            </a:r>
            <a:r>
              <a:rPr lang="nb-NO" sz="1800" dirty="0"/>
              <a:t> </a:t>
            </a:r>
            <a:r>
              <a:rPr lang="nb-NO" sz="1800" dirty="0" err="1"/>
              <a:t>utilization</a:t>
            </a:r>
            <a:r>
              <a:rPr lang="nb-NO" sz="1800" dirty="0"/>
              <a:t> </a:t>
            </a:r>
            <a:r>
              <a:rPr lang="nb-NO" sz="1800" dirty="0" err="1"/>
              <a:t>will</a:t>
            </a:r>
            <a:r>
              <a:rPr lang="nb-NO" sz="1800" dirty="0"/>
              <a:t> be: </a:t>
            </a:r>
            <a:r>
              <a:rPr lang="nb-NO" sz="1800" dirty="0">
                <a:solidFill>
                  <a:srgbClr val="FF0000"/>
                </a:solidFill>
              </a:rPr>
              <a:t>0.14 per mille (1/6667)</a:t>
            </a:r>
          </a:p>
        </p:txBody>
      </p:sp>
      <p:sp>
        <p:nvSpPr>
          <p:cNvPr id="172037" name="Line 5"/>
          <p:cNvSpPr>
            <a:spLocks noChangeShapeType="1"/>
          </p:cNvSpPr>
          <p:nvPr/>
        </p:nvSpPr>
        <p:spPr bwMode="auto">
          <a:xfrm>
            <a:off x="5018826" y="3442415"/>
            <a:ext cx="2227657" cy="6892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4" name="Group 3"/>
          <p:cNvGrpSpPr/>
          <p:nvPr/>
        </p:nvGrpSpPr>
        <p:grpSpPr>
          <a:xfrm>
            <a:off x="4478979" y="2904078"/>
            <a:ext cx="885982" cy="2744704"/>
            <a:chOff x="2954979" y="2904078"/>
            <a:chExt cx="885982" cy="2744704"/>
          </a:xfrm>
        </p:grpSpPr>
        <p:sp>
          <p:nvSpPr>
            <p:cNvPr id="172039" name="Line 7"/>
            <p:cNvSpPr>
              <a:spLocks noChangeShapeType="1"/>
            </p:cNvSpPr>
            <p:nvPr/>
          </p:nvSpPr>
          <p:spPr bwMode="auto">
            <a:xfrm>
              <a:off x="3477359" y="3204514"/>
              <a:ext cx="30169" cy="24442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41" name="Text Box 9"/>
            <p:cNvSpPr txBox="1">
              <a:spLocks noChangeArrowheads="1"/>
            </p:cNvSpPr>
            <p:nvPr/>
          </p:nvSpPr>
          <p:spPr bwMode="auto">
            <a:xfrm>
              <a:off x="2954979" y="2904078"/>
              <a:ext cx="885982" cy="2623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en-US" sz="1600" b="1" dirty="0">
                  <a:latin typeface="Arial" charset="0"/>
                </a:rPr>
                <a:t>sender</a:t>
              </a:r>
              <a:endParaRPr lang="en-US" sz="16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57415" y="2904079"/>
            <a:ext cx="1174958" cy="2736547"/>
            <a:chOff x="5133415" y="2904078"/>
            <a:chExt cx="1174958" cy="2736547"/>
          </a:xfrm>
        </p:grpSpPr>
        <p:sp>
          <p:nvSpPr>
            <p:cNvPr id="172040" name="Line 8"/>
            <p:cNvSpPr>
              <a:spLocks noChangeShapeType="1"/>
            </p:cNvSpPr>
            <p:nvPr/>
          </p:nvSpPr>
          <p:spPr bwMode="auto">
            <a:xfrm>
              <a:off x="5711367" y="3204515"/>
              <a:ext cx="22229" cy="2436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42" name="Text Box 10"/>
            <p:cNvSpPr txBox="1">
              <a:spLocks noChangeArrowheads="1"/>
            </p:cNvSpPr>
            <p:nvPr/>
          </p:nvSpPr>
          <p:spPr bwMode="auto">
            <a:xfrm>
              <a:off x="5133415" y="2904078"/>
              <a:ext cx="1174958" cy="2623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en-US" sz="1600" b="1" dirty="0">
                  <a:latin typeface="Arial" charset="0"/>
                </a:rPr>
                <a:t>receiver</a:t>
              </a:r>
              <a:endParaRPr lang="en-US" sz="1600" b="1" dirty="0"/>
            </a:p>
          </p:txBody>
        </p:sp>
      </p:grpSp>
      <p:sp>
        <p:nvSpPr>
          <p:cNvPr id="172045" name="Line 13"/>
          <p:cNvSpPr>
            <a:spLocks noChangeShapeType="1"/>
          </p:cNvSpPr>
          <p:nvPr/>
        </p:nvSpPr>
        <p:spPr bwMode="auto">
          <a:xfrm flipV="1">
            <a:off x="5036290" y="4438882"/>
            <a:ext cx="2210192" cy="6892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72046" name="Freeform 14"/>
          <p:cNvSpPr>
            <a:spLocks/>
          </p:cNvSpPr>
          <p:nvPr/>
        </p:nvSpPr>
        <p:spPr bwMode="auto">
          <a:xfrm>
            <a:off x="5014061" y="3340457"/>
            <a:ext cx="2232420" cy="98559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95" y="937"/>
              </a:cxn>
              <a:cxn ang="0">
                <a:pos x="2902" y="1185"/>
              </a:cxn>
              <a:cxn ang="0">
                <a:pos x="0" y="247"/>
              </a:cxn>
              <a:cxn ang="0">
                <a:pos x="0" y="0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6" name="Group 5"/>
          <p:cNvGrpSpPr/>
          <p:nvPr/>
        </p:nvGrpSpPr>
        <p:grpSpPr>
          <a:xfrm>
            <a:off x="998563" y="3163907"/>
            <a:ext cx="6224103" cy="245762"/>
            <a:chOff x="-525438" y="3163906"/>
            <a:chExt cx="6224103" cy="245762"/>
          </a:xfrm>
        </p:grpSpPr>
        <p:sp>
          <p:nvSpPr>
            <p:cNvPr id="172038" name="Text Box 6"/>
            <p:cNvSpPr txBox="1">
              <a:spLocks noChangeArrowheads="1"/>
            </p:cNvSpPr>
            <p:nvPr/>
          </p:nvSpPr>
          <p:spPr bwMode="auto">
            <a:xfrm>
              <a:off x="-525438" y="3163906"/>
              <a:ext cx="3685240" cy="24576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en-US" sz="1600" dirty="0">
                  <a:latin typeface="Arial" charset="0"/>
                </a:rPr>
                <a:t>First bit of the packet sent out, t = 0</a:t>
              </a:r>
            </a:p>
          </p:txBody>
        </p:sp>
        <p:sp>
          <p:nvSpPr>
            <p:cNvPr id="172043" name="Line 11"/>
            <p:cNvSpPr>
              <a:spLocks noChangeShapeType="1"/>
            </p:cNvSpPr>
            <p:nvPr/>
          </p:nvSpPr>
          <p:spPr bwMode="auto">
            <a:xfrm>
              <a:off x="3507527" y="3337738"/>
              <a:ext cx="2191138" cy="27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47" name="Line 15"/>
            <p:cNvSpPr>
              <a:spLocks noChangeShapeType="1"/>
            </p:cNvSpPr>
            <p:nvPr/>
          </p:nvSpPr>
          <p:spPr bwMode="auto">
            <a:xfrm flipH="1">
              <a:off x="3345573" y="3336379"/>
              <a:ext cx="1317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6996" y="3574281"/>
            <a:ext cx="847875" cy="1553837"/>
            <a:chOff x="2692995" y="3574280"/>
            <a:chExt cx="847875" cy="1553837"/>
          </a:xfrm>
        </p:grpSpPr>
        <p:sp>
          <p:nvSpPr>
            <p:cNvPr id="172050" name="Text Box 18"/>
            <p:cNvSpPr txBox="1">
              <a:spLocks noChangeArrowheads="1"/>
            </p:cNvSpPr>
            <p:nvPr/>
          </p:nvSpPr>
          <p:spPr bwMode="auto">
            <a:xfrm>
              <a:off x="2692995" y="4206418"/>
              <a:ext cx="847875" cy="251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RTT</a:t>
              </a:r>
              <a:r>
                <a:rPr lang="en-US" sz="1000" dirty="0">
                  <a:latin typeface="Arial" charset="0"/>
                </a:rPr>
                <a:t> </a:t>
              </a:r>
              <a:endParaRPr lang="en-US" dirty="0"/>
            </a:p>
          </p:txBody>
        </p:sp>
        <p:sp>
          <p:nvSpPr>
            <p:cNvPr id="172051" name="Line 19"/>
            <p:cNvSpPr>
              <a:spLocks noChangeShapeType="1"/>
            </p:cNvSpPr>
            <p:nvPr/>
          </p:nvSpPr>
          <p:spPr bwMode="auto">
            <a:xfrm>
              <a:off x="3380505" y="4521808"/>
              <a:ext cx="11114" cy="6063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52" name="Line 20"/>
            <p:cNvSpPr>
              <a:spLocks noChangeShapeType="1"/>
            </p:cNvSpPr>
            <p:nvPr/>
          </p:nvSpPr>
          <p:spPr bwMode="auto">
            <a:xfrm flipV="1">
              <a:off x="3385268" y="3574280"/>
              <a:ext cx="1588" cy="6457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43079" y="3442416"/>
            <a:ext cx="2858280" cy="263731"/>
            <a:chOff x="619079" y="3442415"/>
            <a:chExt cx="2858280" cy="263731"/>
          </a:xfrm>
        </p:grpSpPr>
        <p:sp>
          <p:nvSpPr>
            <p:cNvPr id="172048" name="Line 16"/>
            <p:cNvSpPr>
              <a:spLocks noChangeShapeType="1"/>
            </p:cNvSpPr>
            <p:nvPr/>
          </p:nvSpPr>
          <p:spPr bwMode="auto">
            <a:xfrm flipH="1">
              <a:off x="3345573" y="3543013"/>
              <a:ext cx="1317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53" name="Text Box 21"/>
            <p:cNvSpPr txBox="1">
              <a:spLocks noChangeArrowheads="1"/>
            </p:cNvSpPr>
            <p:nvPr/>
          </p:nvSpPr>
          <p:spPr bwMode="auto">
            <a:xfrm>
              <a:off x="619079" y="3442415"/>
              <a:ext cx="2783653" cy="263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en-US" sz="1600" dirty="0">
                  <a:latin typeface="Arial" charset="0"/>
                </a:rPr>
                <a:t>last bit sent out, 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</a:rPr>
                <a:t>t = L / 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2666" y="4006582"/>
            <a:ext cx="2507107" cy="263731"/>
            <a:chOff x="5698665" y="4006581"/>
            <a:chExt cx="2507107" cy="263731"/>
          </a:xfrm>
        </p:grpSpPr>
        <p:sp>
          <p:nvSpPr>
            <p:cNvPr id="172054" name="Line 22"/>
            <p:cNvSpPr>
              <a:spLocks noChangeShapeType="1"/>
            </p:cNvSpPr>
            <p:nvPr/>
          </p:nvSpPr>
          <p:spPr bwMode="auto">
            <a:xfrm flipH="1">
              <a:off x="5698665" y="4119414"/>
              <a:ext cx="13337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55" name="Text Box 23"/>
            <p:cNvSpPr txBox="1">
              <a:spLocks noChangeArrowheads="1"/>
            </p:cNvSpPr>
            <p:nvPr/>
          </p:nvSpPr>
          <p:spPr bwMode="auto">
            <a:xfrm>
              <a:off x="5779642" y="4006581"/>
              <a:ext cx="2426130" cy="263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>
                  <a:latin typeface="Arial" charset="0"/>
                </a:rPr>
                <a:t>first bit arrives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246482" y="4245843"/>
            <a:ext cx="3178738" cy="426863"/>
            <a:chOff x="5722482" y="4245842"/>
            <a:chExt cx="3178738" cy="426863"/>
          </a:xfrm>
        </p:grpSpPr>
        <p:sp>
          <p:nvSpPr>
            <p:cNvPr id="172056" name="Line 24"/>
            <p:cNvSpPr>
              <a:spLocks noChangeShapeType="1"/>
            </p:cNvSpPr>
            <p:nvPr/>
          </p:nvSpPr>
          <p:spPr bwMode="auto">
            <a:xfrm>
              <a:off x="5722482" y="4332846"/>
              <a:ext cx="1270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57" name="Text Box 25"/>
            <p:cNvSpPr txBox="1">
              <a:spLocks noChangeArrowheads="1"/>
            </p:cNvSpPr>
            <p:nvPr/>
          </p:nvSpPr>
          <p:spPr bwMode="auto">
            <a:xfrm>
              <a:off x="5785993" y="4245842"/>
              <a:ext cx="3115227" cy="42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600" dirty="0">
                  <a:latin typeface="Arial" charset="0"/>
                </a:rPr>
                <a:t>Last bit arrives, send ACK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71072" y="4924202"/>
            <a:ext cx="5157944" cy="474443"/>
            <a:chOff x="547072" y="4924201"/>
            <a:chExt cx="5157944" cy="474443"/>
          </a:xfrm>
        </p:grpSpPr>
        <p:sp>
          <p:nvSpPr>
            <p:cNvPr id="172044" name="Line 12"/>
            <p:cNvSpPr>
              <a:spLocks noChangeShapeType="1"/>
            </p:cNvSpPr>
            <p:nvPr/>
          </p:nvSpPr>
          <p:spPr bwMode="auto">
            <a:xfrm>
              <a:off x="3512290" y="5145789"/>
              <a:ext cx="2192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47072" y="4924201"/>
              <a:ext cx="2942990" cy="474443"/>
              <a:chOff x="547072" y="4924201"/>
              <a:chExt cx="2942990" cy="474443"/>
            </a:xfrm>
          </p:grpSpPr>
          <p:sp>
            <p:nvSpPr>
              <p:cNvPr id="172049" name="Line 17"/>
              <p:cNvSpPr>
                <a:spLocks noChangeShapeType="1"/>
              </p:cNvSpPr>
              <p:nvPr/>
            </p:nvSpPr>
            <p:spPr bwMode="auto">
              <a:xfrm flipH="1">
                <a:off x="3356688" y="5134913"/>
                <a:ext cx="133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172058" name="Text Box 26"/>
              <p:cNvSpPr txBox="1">
                <a:spLocks noChangeArrowheads="1"/>
              </p:cNvSpPr>
              <p:nvPr/>
            </p:nvSpPr>
            <p:spPr bwMode="auto">
              <a:xfrm>
                <a:off x="547072" y="4924201"/>
                <a:ext cx="2901707" cy="474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 eaLnBrk="0" hangingPunct="0"/>
                <a:r>
                  <a:rPr lang="en-US" sz="1600" dirty="0">
                    <a:latin typeface="Arial" charset="0"/>
                  </a:rPr>
                  <a:t>ACK arrives, send next</a:t>
                </a:r>
              </a:p>
              <a:p>
                <a:pPr algn="r" eaLnBrk="0" hangingPunct="0"/>
                <a:r>
                  <a:rPr lang="en-US" sz="1600" dirty="0">
                    <a:latin typeface="Arial" charset="0"/>
                  </a:rPr>
                  <a:t>package, </a:t>
                </a:r>
                <a:r>
                  <a:rPr lang="en-US" sz="1600" dirty="0">
                    <a:solidFill>
                      <a:srgbClr val="FF0000"/>
                    </a:solidFill>
                    <a:latin typeface="Arial" charset="0"/>
                  </a:rPr>
                  <a:t>t = RTT + L / R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025177" y="5193370"/>
            <a:ext cx="1425827" cy="455411"/>
            <a:chOff x="3501176" y="5193369"/>
            <a:chExt cx="1425827" cy="455411"/>
          </a:xfrm>
        </p:grpSpPr>
        <p:sp>
          <p:nvSpPr>
            <p:cNvPr id="172059" name="Freeform 27"/>
            <p:cNvSpPr>
              <a:spLocks/>
            </p:cNvSpPr>
            <p:nvPr/>
          </p:nvSpPr>
          <p:spPr bwMode="auto">
            <a:xfrm>
              <a:off x="3507527" y="5204245"/>
              <a:ext cx="1419476" cy="432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45" y="592"/>
                </a:cxn>
                <a:cxn ang="0">
                  <a:pos x="1095" y="592"/>
                </a:cxn>
                <a:cxn ang="0">
                  <a:pos x="0" y="247"/>
                </a:cxn>
                <a:cxn ang="0">
                  <a:pos x="0" y="0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61" name="Line 29"/>
            <p:cNvSpPr>
              <a:spLocks noChangeShapeType="1"/>
            </p:cNvSpPr>
            <p:nvPr/>
          </p:nvSpPr>
          <p:spPr bwMode="auto">
            <a:xfrm>
              <a:off x="3501176" y="5193369"/>
              <a:ext cx="732787" cy="224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62" name="Line 30"/>
            <p:cNvSpPr>
              <a:spLocks noChangeShapeType="1"/>
            </p:cNvSpPr>
            <p:nvPr/>
          </p:nvSpPr>
          <p:spPr bwMode="auto">
            <a:xfrm>
              <a:off x="4239966" y="5417502"/>
              <a:ext cx="542549" cy="1755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63" name="Line 31"/>
            <p:cNvSpPr>
              <a:spLocks noChangeShapeType="1"/>
            </p:cNvSpPr>
            <p:nvPr/>
          </p:nvSpPr>
          <p:spPr bwMode="auto">
            <a:xfrm>
              <a:off x="3501176" y="5355142"/>
              <a:ext cx="317556" cy="924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2064" name="Line 32"/>
            <p:cNvSpPr>
              <a:spLocks noChangeShapeType="1"/>
            </p:cNvSpPr>
            <p:nvPr/>
          </p:nvSpPr>
          <p:spPr bwMode="auto">
            <a:xfrm>
              <a:off x="3825083" y="5473413"/>
              <a:ext cx="541433" cy="1753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</p:grpSp>
      <p:graphicFrame>
        <p:nvGraphicFramePr>
          <p:cNvPr id="172065" name="Object 33"/>
          <p:cNvGraphicFramePr>
            <a:graphicFrameLocks noChangeAspect="1"/>
          </p:cNvGraphicFramePr>
          <p:nvPr/>
        </p:nvGraphicFramePr>
        <p:xfrm>
          <a:off x="3236723" y="5763654"/>
          <a:ext cx="5995462" cy="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7" imgW="3181320" imgH="495360" progId="Word.Picture.8">
                  <p:embed/>
                </p:oleObj>
              </mc:Choice>
              <mc:Fallback>
                <p:oleObj name="Picture" r:id="rId7" imgW="3181320" imgH="495360" progId="Word.Picture.8">
                  <p:embed/>
                  <p:pic>
                    <p:nvPicPr>
                      <p:cNvPr id="17206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723" y="5763654"/>
                        <a:ext cx="5995462" cy="69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F7494822-FB28-4ADE-AE33-5B4B8899C77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7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0"/>
                                        <p:tgtEl>
                                          <p:spTgt spid="17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0"/>
                                        <p:tgtEl>
                                          <p:spTgt spid="17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7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  <p:bldP spid="172045" grpId="0" animBg="1"/>
      <p:bldP spid="17204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Protocols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pipelining</a:t>
            </a:r>
            <a:endParaRPr lang="nb-NO" dirty="0"/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847528" y="1219200"/>
            <a:ext cx="8820472" cy="2209800"/>
          </a:xfrm>
        </p:spPr>
        <p:txBody>
          <a:bodyPr>
            <a:norm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pipeline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packages</a:t>
            </a:r>
            <a:r>
              <a:rPr lang="nb-NO" dirty="0"/>
              <a:t> "in </a:t>
            </a:r>
            <a:r>
              <a:rPr lang="nb-NO" dirty="0" err="1"/>
              <a:t>the</a:t>
            </a:r>
            <a:r>
              <a:rPr lang="nb-NO" dirty="0"/>
              <a:t> air" at </a:t>
            </a:r>
            <a:r>
              <a:rPr lang="nb-NO" dirty="0" err="1"/>
              <a:t>the</a:t>
            </a:r>
            <a:r>
              <a:rPr lang="nb-NO" dirty="0"/>
              <a:t> same time, </a:t>
            </a:r>
            <a:r>
              <a:rPr lang="nb-NO" dirty="0" err="1"/>
              <a:t>ie</a:t>
            </a:r>
            <a:r>
              <a:rPr lang="nb-NO" dirty="0"/>
              <a:t> «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bandwidth</a:t>
            </a:r>
            <a:r>
              <a:rPr lang="nb-NO" dirty="0"/>
              <a:t>»</a:t>
            </a:r>
          </a:p>
          <a:p>
            <a:pPr lvl="1"/>
            <a:r>
              <a:rPr lang="nb-NO" dirty="0" err="1">
                <a:solidFill>
                  <a:srgbClr val="0070C0"/>
                </a:solidFill>
              </a:rPr>
              <a:t>Sequence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numbers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/>
              <a:t>must </a:t>
            </a:r>
            <a:r>
              <a:rPr lang="nb-NO" dirty="0" err="1"/>
              <a:t>then</a:t>
            </a:r>
            <a:r>
              <a:rPr lang="nb-NO" dirty="0"/>
              <a:t> be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enough</a:t>
            </a:r>
            <a:endParaRPr lang="nb-NO" dirty="0"/>
          </a:p>
          <a:p>
            <a:pPr lvl="1"/>
            <a:r>
              <a:rPr lang="nb-NO" dirty="0"/>
              <a:t>The sender / </a:t>
            </a:r>
            <a:r>
              <a:rPr lang="nb-NO" dirty="0" err="1"/>
              <a:t>recipient</a:t>
            </a:r>
            <a:r>
              <a:rPr lang="nb-NO" dirty="0"/>
              <a:t> must </a:t>
            </a:r>
            <a:r>
              <a:rPr lang="nb-NO" dirty="0" err="1"/>
              <a:t>establish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packet</a:t>
            </a:r>
            <a:r>
              <a:rPr lang="nb-NO" dirty="0">
                <a:solidFill>
                  <a:srgbClr val="0070C0"/>
                </a:solidFill>
              </a:rPr>
              <a:t> buffers</a:t>
            </a:r>
            <a:endParaRPr lang="nb-NO" dirty="0"/>
          </a:p>
        </p:txBody>
      </p:sp>
      <p:pic>
        <p:nvPicPr>
          <p:cNvPr id="19460" name="Picture 102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7608" y="3429001"/>
            <a:ext cx="75438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B0AA359-694C-48CF-B3D2-F59BCA5F032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99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679576" y="0"/>
            <a:ext cx="8988425" cy="785794"/>
          </a:xfrm>
        </p:spPr>
        <p:txBody>
          <a:bodyPr/>
          <a:lstStyle/>
          <a:p>
            <a:r>
              <a:rPr lang="en-US" sz="3600" dirty="0"/>
              <a:t>Pipelining: send more before ACK received</a:t>
            </a:r>
          </a:p>
        </p:txBody>
      </p:sp>
      <p:sp>
        <p:nvSpPr>
          <p:cNvPr id="304131" name="Line 102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695825" y="1778001"/>
            <a:ext cx="2082800" cy="931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32" name="Text Box 10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1571626"/>
            <a:ext cx="3086100" cy="3540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 dirty="0">
                <a:latin typeface="Arial" pitchFamily="34" charset="0"/>
              </a:rPr>
              <a:t>first bit sent, t = 0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304133" name="Line 102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86300" y="1555750"/>
            <a:ext cx="20638" cy="32845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34" name="Line 1030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767514" y="1568451"/>
            <a:ext cx="22225" cy="335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35" name="Text Box 103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25925" y="1228725"/>
            <a:ext cx="1042988" cy="355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>
                <a:latin typeface="Arial" pitchFamily="34" charset="0"/>
              </a:rPr>
              <a:t>sender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304136" name="Text Box 103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54751" y="1228725"/>
            <a:ext cx="1108075" cy="355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>
                <a:latin typeface="Arial" pitchFamily="34" charset="0"/>
              </a:rPr>
              <a:t>mottager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304137" name="Line 103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706938" y="1773239"/>
            <a:ext cx="2049462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38" name="Line 103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13288" y="3905250"/>
            <a:ext cx="2049462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39" name="Freeform 1035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4691063" y="1770064"/>
            <a:ext cx="2087562" cy="1169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95" y="937"/>
              </a:cxn>
              <a:cxn ang="0">
                <a:pos x="2902" y="1185"/>
              </a:cxn>
              <a:cxn ang="0">
                <a:pos x="0" y="247"/>
              </a:cxn>
              <a:cxn ang="0">
                <a:pos x="0" y="0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0" name="Line 103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4556126" y="1770064"/>
            <a:ext cx="1238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1" name="Line 103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4556126" y="2014538"/>
            <a:ext cx="1238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2" name="Text Box 103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5075" y="2754314"/>
            <a:ext cx="965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>
                <a:latin typeface="Arial" pitchFamily="34" charset="0"/>
              </a:rPr>
              <a:t>RTT 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304143" name="Line 103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589464" y="3065464"/>
            <a:ext cx="9525" cy="820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4" name="Line 104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4594225" y="2036764"/>
            <a:ext cx="1588" cy="776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5" name="Text Box 104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524000" y="1852613"/>
            <a:ext cx="30861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 dirty="0">
                <a:latin typeface="Arial" pitchFamily="34" charset="0"/>
              </a:rPr>
              <a:t>last bit in the package sent,</a:t>
            </a:r>
          </a:p>
          <a:p>
            <a:pPr algn="r"/>
            <a:r>
              <a:rPr lang="en-US" sz="1600" dirty="0">
                <a:latin typeface="Arial" pitchFamily="34" charset="0"/>
              </a:rPr>
              <a:t> t = L / R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304146" name="Line 104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6756401" y="2695575"/>
            <a:ext cx="1254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7" name="Text Box 104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32600" y="2517775"/>
            <a:ext cx="2641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dirty="0">
                <a:latin typeface="Arial" pitchFamily="34" charset="0"/>
              </a:rPr>
              <a:t>first bit arrives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304148" name="Line 104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6778626" y="2946400"/>
            <a:ext cx="1190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49" name="Text Box 104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837363" y="2770189"/>
            <a:ext cx="3581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dirty="0">
                <a:latin typeface="Arial" pitchFamily="34" charset="0"/>
              </a:rPr>
              <a:t>last bit arrives, send ACK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304150" name="Text Box 104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857375" y="3562350"/>
            <a:ext cx="27955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600" dirty="0">
                <a:latin typeface="Arial" pitchFamily="34" charset="0"/>
              </a:rPr>
              <a:t>ACK arrives, send next</a:t>
            </a:r>
          </a:p>
          <a:p>
            <a:pPr algn="r"/>
            <a:r>
              <a:rPr lang="en-US" sz="1600" dirty="0">
                <a:latin typeface="Arial" pitchFamily="34" charset="0"/>
              </a:rPr>
              <a:t>package, t = RTT + L / R</a:t>
            </a:r>
            <a:endParaRPr lang="en-US" sz="1600" dirty="0">
              <a:latin typeface="Times New Roman" pitchFamily="18" charset="0"/>
            </a:endParaRPr>
          </a:p>
        </p:txBody>
      </p:sp>
      <p:grpSp>
        <p:nvGrpSpPr>
          <p:cNvPr id="2" name="Group 1047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4567238" y="3892551"/>
            <a:ext cx="1466850" cy="608013"/>
            <a:chOff x="12502" y="21425"/>
            <a:chExt cx="3400" cy="1025"/>
          </a:xfrm>
        </p:grpSpPr>
        <p:sp>
          <p:nvSpPr>
            <p:cNvPr id="304152" name="Line 1048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53" name="Freeform 1049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45" y="592"/>
                </a:cxn>
                <a:cxn ang="0">
                  <a:pos x="1095" y="592"/>
                </a:cxn>
                <a:cxn ang="0">
                  <a:pos x="0" y="247"/>
                </a:cxn>
                <a:cxn ang="0">
                  <a:pos x="0" y="0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grpSp>
          <p:nvGrpSpPr>
            <p:cNvPr id="3" name="Group 1050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304155" name="Line 1051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  <p:sp>
            <p:nvSpPr>
              <p:cNvPr id="304156" name="Line 1052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</p:grpSp>
        <p:sp>
          <p:nvSpPr>
            <p:cNvPr id="304157" name="Line 1053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58" name="Line 1054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</p:grpSp>
      <p:sp>
        <p:nvSpPr>
          <p:cNvPr id="304159" name="Freeform 1055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4695826" y="2022475"/>
            <a:ext cx="2087563" cy="1168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95" y="937"/>
              </a:cxn>
              <a:cxn ang="0">
                <a:pos x="2902" y="1185"/>
              </a:cxn>
              <a:cxn ang="0">
                <a:pos x="0" y="247"/>
              </a:cxn>
              <a:cxn ang="0">
                <a:pos x="0" y="0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60" name="Freeform 1056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4695826" y="2273300"/>
            <a:ext cx="2087563" cy="1168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95" y="937"/>
              </a:cxn>
              <a:cxn ang="0">
                <a:pos x="2902" y="1185"/>
              </a:cxn>
              <a:cxn ang="0">
                <a:pos x="0" y="247"/>
              </a:cxn>
              <a:cxn ang="0">
                <a:pos x="0" y="0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61" name="Line 105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4713289" y="2954338"/>
            <a:ext cx="2065337" cy="931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62" name="Line 105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4713289" y="3205163"/>
            <a:ext cx="2065337" cy="931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grpSp>
        <p:nvGrpSpPr>
          <p:cNvPr id="4" name="Group 1059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4556125" y="4130676"/>
            <a:ext cx="1466850" cy="606425"/>
            <a:chOff x="12502" y="21425"/>
            <a:chExt cx="3400" cy="1025"/>
          </a:xfrm>
        </p:grpSpPr>
        <p:sp>
          <p:nvSpPr>
            <p:cNvPr id="304164" name="Line 1060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65" name="Freeform 1061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45" y="592"/>
                </a:cxn>
                <a:cxn ang="0">
                  <a:pos x="1095" y="592"/>
                </a:cxn>
                <a:cxn ang="0">
                  <a:pos x="0" y="247"/>
                </a:cxn>
                <a:cxn ang="0">
                  <a:pos x="0" y="0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grpSp>
          <p:nvGrpSpPr>
            <p:cNvPr id="5" name="Group 1062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304167" name="Line 1063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  <p:sp>
            <p:nvSpPr>
              <p:cNvPr id="304168" name="Line 1064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</p:grpSp>
        <p:sp>
          <p:nvSpPr>
            <p:cNvPr id="304169" name="Line 1065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70" name="Line 1066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</p:grpSp>
      <p:grpSp>
        <p:nvGrpSpPr>
          <p:cNvPr id="6" name="Group 1067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4567238" y="4381501"/>
            <a:ext cx="1466850" cy="606425"/>
            <a:chOff x="12502" y="21425"/>
            <a:chExt cx="3400" cy="1025"/>
          </a:xfrm>
        </p:grpSpPr>
        <p:sp>
          <p:nvSpPr>
            <p:cNvPr id="304172" name="Line 1068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73" name="Freeform 1069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45" y="592"/>
                </a:cxn>
                <a:cxn ang="0">
                  <a:pos x="1095" y="592"/>
                </a:cxn>
                <a:cxn ang="0">
                  <a:pos x="0" y="247"/>
                </a:cxn>
                <a:cxn ang="0">
                  <a:pos x="0" y="0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grpSp>
          <p:nvGrpSpPr>
            <p:cNvPr id="7" name="Group 1070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304175" name="Line 1071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  <p:sp>
            <p:nvSpPr>
              <p:cNvPr id="304176" name="Line 1072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nb-NO" sz="1600"/>
              </a:p>
            </p:txBody>
          </p:sp>
        </p:grpSp>
        <p:sp>
          <p:nvSpPr>
            <p:cNvPr id="304177" name="Line 1073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  <p:sp>
          <p:nvSpPr>
            <p:cNvPr id="304178" name="Line 1074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nb-NO" sz="1600"/>
            </a:p>
          </p:txBody>
        </p:sp>
      </p:grpSp>
      <p:sp>
        <p:nvSpPr>
          <p:cNvPr id="304179" name="Line 107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4718050" y="3457576"/>
            <a:ext cx="2065338" cy="931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80" name="Text Box 107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834188" y="3024189"/>
            <a:ext cx="38338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dirty="0">
                <a:latin typeface="Arial" pitchFamily="34" charset="0"/>
              </a:rPr>
              <a:t>last bit in package 2 arrives, send ACK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304181" name="Line 107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V="1">
            <a:off x="6778626" y="3182938"/>
            <a:ext cx="112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82" name="Line 107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 flipV="1">
            <a:off x="6789738" y="3435350"/>
            <a:ext cx="1127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b-NO" sz="1600"/>
          </a:p>
        </p:txBody>
      </p:sp>
      <p:sp>
        <p:nvSpPr>
          <p:cNvPr id="304183" name="Text Box 1079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829426" y="3257551"/>
            <a:ext cx="38385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dirty="0">
                <a:latin typeface="Arial" pitchFamily="34" charset="0"/>
              </a:rPr>
              <a:t>last bit in package 3 arrives, send ACK</a:t>
            </a:r>
            <a:endParaRPr lang="en-US" sz="1600" dirty="0">
              <a:latin typeface="Times New Roman" pitchFamily="18" charset="0"/>
            </a:endParaRPr>
          </a:p>
        </p:txBody>
      </p:sp>
      <p:graphicFrame>
        <p:nvGraphicFramePr>
          <p:cNvPr id="304184" name="Object 1080"/>
          <p:cNvGraphicFramePr>
            <a:graphicFrameLocks noChangeAspect="1"/>
          </p:cNvGraphicFramePr>
          <p:nvPr>
            <p:custDataLst>
              <p:tags r:id="rId35"/>
            </p:custDataLst>
          </p:nvPr>
        </p:nvGraphicFramePr>
        <p:xfrm>
          <a:off x="2986088" y="5135563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0" imgW="3181320" imgH="495360" progId="Word.Picture.8">
                  <p:embed/>
                </p:oleObj>
              </mc:Choice>
              <mc:Fallback>
                <p:oleObj name="Picture" r:id="rId40" imgW="3181320" imgH="495360" progId="Word.Picture.8">
                  <p:embed/>
                  <p:pic>
                    <p:nvPicPr>
                      <p:cNvPr id="304184" name="Object 10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35563"/>
                        <a:ext cx="599440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85" name="Text Box 1081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342188" y="4381501"/>
            <a:ext cx="28376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Line utilization increases with</a:t>
            </a:r>
          </a:p>
          <a:p>
            <a:r>
              <a:rPr lang="en-US" sz="1600" dirty="0">
                <a:solidFill>
                  <a:srgbClr val="FF0000"/>
                </a:solidFill>
              </a:rPr>
              <a:t>a factor of 3!</a:t>
            </a:r>
          </a:p>
        </p:txBody>
      </p:sp>
      <p:sp>
        <p:nvSpPr>
          <p:cNvPr id="304186" name="Line 108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 flipH="1">
            <a:off x="7910513" y="4821238"/>
            <a:ext cx="125412" cy="512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ECEE5C9F-3428-4D7F-9FA9-60B6CDCCE04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8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61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nb-NO" kern="0" dirty="0" err="1">
                <a:solidFill>
                  <a:schemeClr val="tx2"/>
                </a:solidFill>
              </a:rPr>
              <a:t>Sliding</a:t>
            </a:r>
            <a:r>
              <a:rPr lang="nb-NO" kern="0" dirty="0">
                <a:solidFill>
                  <a:schemeClr val="tx2"/>
                </a:solidFill>
              </a:rPr>
              <a:t> </a:t>
            </a:r>
            <a:r>
              <a:rPr lang="nb-NO" kern="0" dirty="0" err="1">
                <a:solidFill>
                  <a:schemeClr val="tx2"/>
                </a:solidFill>
              </a:rPr>
              <a:t>window</a:t>
            </a:r>
            <a:endParaRPr lang="nb-NO" dirty="0"/>
          </a:p>
        </p:txBody>
      </p:sp>
      <p:grpSp>
        <p:nvGrpSpPr>
          <p:cNvPr id="5" name="Group 19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611439" y="2978151"/>
            <a:ext cx="6804025" cy="854075"/>
            <a:chOff x="792" y="1512"/>
            <a:chExt cx="3169" cy="144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792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5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08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6	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224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7	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440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0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656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1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872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2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088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3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2304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4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520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5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736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6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952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7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168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0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3384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1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3600" y="1512"/>
              <a:ext cx="14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2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816" y="1512"/>
              <a:ext cx="145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nb-NO" sz="1600"/>
            </a:p>
            <a:p>
              <a:pPr algn="l"/>
              <a:r>
                <a:rPr lang="nb-NO" sz="1600"/>
                <a:t>3</a:t>
              </a:r>
            </a:p>
          </p:txBody>
        </p:sp>
      </p:grpSp>
      <p:sp>
        <p:nvSpPr>
          <p:cNvPr id="21" name="Rectangle 2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82975" y="2816226"/>
            <a:ext cx="3227388" cy="1139825"/>
          </a:xfrm>
          <a:prstGeom prst="rect">
            <a:avLst/>
          </a:prstGeom>
          <a:gradFill rotWithShape="0">
            <a:gsLst>
              <a:gs pos="0">
                <a:schemeClr val="bg2">
                  <a:alpha val="10001"/>
                </a:schemeClr>
              </a:gs>
              <a:gs pos="100000">
                <a:schemeClr val="bg2">
                  <a:gamma/>
                  <a:shade val="46275"/>
                  <a:invGamma/>
                  <a:alpha val="10001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22" name="Line 21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084388" y="2643188"/>
            <a:ext cx="1333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23" name="Text Box 2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66913" y="2073276"/>
            <a:ext cx="14208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600" dirty="0" err="1"/>
              <a:t>Packages</a:t>
            </a:r>
            <a:r>
              <a:rPr lang="nb-NO" sz="1600" dirty="0"/>
              <a:t> sent</a:t>
            </a:r>
          </a:p>
        </p:txBody>
      </p:sp>
      <p:sp>
        <p:nvSpPr>
          <p:cNvPr id="24" name="Line 2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494088" y="2644775"/>
            <a:ext cx="3206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25" name="Text Box 2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52900" y="2084389"/>
            <a:ext cx="19256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600" dirty="0" err="1"/>
              <a:t>Packages</a:t>
            </a:r>
            <a:r>
              <a:rPr lang="nb-NO" sz="1600" dirty="0"/>
              <a:t> </a:t>
            </a:r>
            <a:r>
              <a:rPr lang="nb-NO" sz="1600" dirty="0" err="1"/>
              <a:t>that</a:t>
            </a:r>
            <a:r>
              <a:rPr lang="nb-NO" sz="1600" dirty="0"/>
              <a:t> </a:t>
            </a:r>
            <a:r>
              <a:rPr lang="nb-NO" sz="1600" dirty="0" err="1"/>
              <a:t>can</a:t>
            </a:r>
            <a:r>
              <a:rPr lang="nb-NO" sz="1600" dirty="0"/>
              <a:t> be sent (</a:t>
            </a:r>
            <a:r>
              <a:rPr lang="nb-NO" sz="1600" dirty="0" err="1"/>
              <a:t>window</a:t>
            </a:r>
            <a:r>
              <a:rPr lang="nb-NO" sz="1600" dirty="0"/>
              <a:t>)</a:t>
            </a:r>
          </a:p>
        </p:txBody>
      </p:sp>
      <p:sp>
        <p:nvSpPr>
          <p:cNvPr id="26" name="Line 2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5675" y="4183063"/>
            <a:ext cx="10429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27" name="Text Box 2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62288" y="4313238"/>
            <a:ext cx="21637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600" dirty="0"/>
              <a:t>Sending </a:t>
            </a:r>
            <a:r>
              <a:rPr lang="nb-NO" sz="1600" dirty="0" err="1"/>
              <a:t>packages</a:t>
            </a:r>
            <a:r>
              <a:rPr lang="nb-NO" sz="1600" dirty="0"/>
              <a:t> </a:t>
            </a:r>
            <a:r>
              <a:rPr lang="nb-NO" sz="1600" dirty="0" err="1"/>
              <a:t>shrinks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</a:t>
            </a:r>
            <a:r>
              <a:rPr lang="nb-NO" sz="1600" dirty="0" err="1"/>
              <a:t>window</a:t>
            </a:r>
            <a:r>
              <a:rPr lang="nb-NO" sz="1600" dirty="0"/>
              <a:t> from </a:t>
            </a:r>
            <a:r>
              <a:rPr lang="nb-NO" sz="1600" dirty="0" err="1"/>
              <a:t>the</a:t>
            </a:r>
            <a:r>
              <a:rPr lang="nb-NO" sz="1600" dirty="0"/>
              <a:t> </a:t>
            </a:r>
            <a:r>
              <a:rPr lang="nb-NO" sz="1600" dirty="0" err="1"/>
              <a:t>left</a:t>
            </a:r>
            <a:endParaRPr lang="nb-NO" sz="1600" dirty="0"/>
          </a:p>
        </p:txBody>
      </p:sp>
      <p:sp>
        <p:nvSpPr>
          <p:cNvPr id="28" name="Line 2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713539" y="4184650"/>
            <a:ext cx="10429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29" name="Text Box 2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37288" y="4314825"/>
            <a:ext cx="21637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600" dirty="0" err="1"/>
              <a:t>Receiving</a:t>
            </a:r>
            <a:r>
              <a:rPr lang="nb-NO" sz="1600" dirty="0"/>
              <a:t> ACK </a:t>
            </a:r>
            <a:r>
              <a:rPr lang="nb-NO" sz="1600" dirty="0" err="1"/>
              <a:t>moves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right </a:t>
            </a:r>
            <a:r>
              <a:rPr lang="nb-NO" sz="1600" dirty="0" err="1"/>
              <a:t>edge</a:t>
            </a:r>
            <a:r>
              <a:rPr lang="nb-NO" sz="1600" dirty="0"/>
              <a:t> to </a:t>
            </a:r>
            <a:r>
              <a:rPr lang="nb-NO" sz="1600" dirty="0" err="1"/>
              <a:t>the</a:t>
            </a:r>
            <a:r>
              <a:rPr lang="nb-NO" sz="1600" dirty="0"/>
              <a:t> right</a:t>
            </a:r>
          </a:p>
        </p:txBody>
      </p:sp>
      <p:sp>
        <p:nvSpPr>
          <p:cNvPr id="30" name="Oval 3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322513" y="33845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1" name="Oval 3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085975" y="338613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2" name="Oval 3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828800" y="33845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3" name="Oval 3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091738" y="334327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4" name="Oval 3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55200" y="334486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5" name="Oval 3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598025" y="334327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 sz="1600"/>
          </a:p>
        </p:txBody>
      </p:sp>
      <p:sp>
        <p:nvSpPr>
          <p:cNvPr id="36" name="Line 38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6434139" y="2022475"/>
            <a:ext cx="473075" cy="903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37" name="Line 3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6961188" y="2052639"/>
            <a:ext cx="44450" cy="871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38" name="Line 40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7123113" y="2027239"/>
            <a:ext cx="258762" cy="871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 sz="1600"/>
          </a:p>
        </p:txBody>
      </p:sp>
      <p:sp>
        <p:nvSpPr>
          <p:cNvPr id="39" name="Text Box 41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343651" y="1614488"/>
            <a:ext cx="1247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600" dirty="0" err="1"/>
              <a:t>Packages</a:t>
            </a:r>
            <a:endParaRPr lang="nb-NO" sz="1600" dirty="0"/>
          </a:p>
        </p:txBody>
      </p:sp>
      <p:sp>
        <p:nvSpPr>
          <p:cNvPr id="40" name="Text Box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859269" y="980728"/>
            <a:ext cx="77832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800" dirty="0" err="1"/>
              <a:t>Example</a:t>
            </a:r>
            <a:r>
              <a:rPr lang="nb-NO" sz="2800" dirty="0"/>
              <a:t> </a:t>
            </a:r>
            <a:r>
              <a:rPr lang="nb-NO" sz="2800" dirty="0" err="1"/>
              <a:t>with</a:t>
            </a:r>
            <a:r>
              <a:rPr lang="nb-NO" sz="2800" dirty="0"/>
              <a:t> </a:t>
            </a:r>
            <a:r>
              <a:rPr lang="nb-NO" sz="2800" dirty="0" err="1">
                <a:solidFill>
                  <a:schemeClr val="tx2"/>
                </a:solidFill>
              </a:rPr>
              <a:t>three</a:t>
            </a:r>
            <a:r>
              <a:rPr lang="nb-NO" sz="2800" dirty="0">
                <a:solidFill>
                  <a:schemeClr val="tx2"/>
                </a:solidFill>
              </a:rPr>
              <a:t> bit </a:t>
            </a:r>
            <a:r>
              <a:rPr lang="nb-NO" sz="2800" dirty="0" err="1">
                <a:solidFill>
                  <a:schemeClr val="tx2"/>
                </a:solidFill>
              </a:rPr>
              <a:t>sequence</a:t>
            </a:r>
            <a:r>
              <a:rPr lang="nb-NO" sz="2800" dirty="0">
                <a:solidFill>
                  <a:schemeClr val="tx2"/>
                </a:solidFill>
              </a:rPr>
              <a:t> </a:t>
            </a:r>
            <a:r>
              <a:rPr lang="nb-NO" sz="2800" dirty="0" err="1">
                <a:solidFill>
                  <a:schemeClr val="tx2"/>
                </a:solidFill>
              </a:rPr>
              <a:t>number</a:t>
            </a:r>
            <a:endParaRPr lang="nb-NO" sz="2800" dirty="0">
              <a:solidFill>
                <a:schemeClr val="tx2"/>
              </a:solidFill>
            </a:endParaRPr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AC40303C-E44E-4CD5-BBF0-FB8EFD96834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Transport service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05000" y="1066800"/>
            <a:ext cx="54864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Sets up </a:t>
            </a:r>
            <a:r>
              <a:rPr lang="en-US" sz="2800" dirty="0">
                <a:solidFill>
                  <a:srgbClr val="FF0000"/>
                </a:solidFill>
              </a:rPr>
              <a:t>logical</a:t>
            </a:r>
            <a:r>
              <a:rPr lang="en-US" sz="2800" dirty="0"/>
              <a:t> communication between application processes on different clients</a:t>
            </a:r>
          </a:p>
          <a:p>
            <a:endParaRPr lang="en-US" sz="2800" dirty="0"/>
          </a:p>
          <a:p>
            <a:r>
              <a:rPr lang="en-US" sz="2800" dirty="0"/>
              <a:t>The transport protocol is run in each </a:t>
            </a:r>
            <a:r>
              <a:rPr lang="en-US" sz="2800" dirty="0">
                <a:solidFill>
                  <a:srgbClr val="FF0000"/>
                </a:solidFill>
              </a:rPr>
              <a:t>end</a:t>
            </a:r>
            <a:r>
              <a:rPr lang="en-US" sz="2800" dirty="0"/>
              <a:t> system</a:t>
            </a:r>
          </a:p>
          <a:p>
            <a:endParaRPr lang="en-US" sz="2800" dirty="0"/>
          </a:p>
          <a:p>
            <a:r>
              <a:rPr lang="en-US" sz="2800" dirty="0"/>
              <a:t>Data transfer between processes</a:t>
            </a:r>
          </a:p>
        </p:txBody>
      </p:sp>
      <p:pic>
        <p:nvPicPr>
          <p:cNvPr id="14438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536160" y="1143000"/>
            <a:ext cx="3131840" cy="379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1B24AE1-F645-4BB8-B54F-AE3B0379484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SR (</a:t>
            </a:r>
            <a:r>
              <a:rPr lang="nb-NO" dirty="0" err="1"/>
              <a:t>Selective</a:t>
            </a:r>
            <a:r>
              <a:rPr lang="nb-NO" dirty="0"/>
              <a:t> </a:t>
            </a:r>
            <a:r>
              <a:rPr lang="nb-NO" dirty="0" err="1"/>
              <a:t>Repeat</a:t>
            </a:r>
            <a:r>
              <a:rPr lang="nb-NO" dirty="0"/>
              <a:t>)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286000" y="1066800"/>
            <a:ext cx="7620000" cy="5410200"/>
          </a:xfrm>
        </p:spPr>
        <p:txBody>
          <a:bodyPr/>
          <a:lstStyle/>
          <a:p>
            <a:r>
              <a:rPr lang="nb-NO" dirty="0" err="1"/>
              <a:t>Recipient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ACK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and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received</a:t>
            </a:r>
            <a:r>
              <a:rPr lang="nb-NO" dirty="0"/>
              <a:t> </a:t>
            </a:r>
            <a:r>
              <a:rPr lang="nb-NO" dirty="0" err="1"/>
              <a:t>package</a:t>
            </a:r>
            <a:endParaRPr lang="nb-NO" dirty="0"/>
          </a:p>
          <a:p>
            <a:pPr lvl="1"/>
            <a:r>
              <a:rPr lang="nb-NO" dirty="0"/>
              <a:t>Must have buffer to sort </a:t>
            </a:r>
            <a:r>
              <a:rPr lang="nb-NO" dirty="0" err="1"/>
              <a:t>received</a:t>
            </a:r>
            <a:r>
              <a:rPr lang="nb-NO" dirty="0"/>
              <a:t> </a:t>
            </a:r>
            <a:r>
              <a:rPr lang="nb-NO" dirty="0" err="1"/>
              <a:t>packets</a:t>
            </a:r>
            <a:endParaRPr lang="nb-NO" dirty="0"/>
          </a:p>
          <a:p>
            <a:pPr lvl="1"/>
            <a:r>
              <a:rPr lang="nb-NO" dirty="0"/>
              <a:t>ACK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unsolicited</a:t>
            </a:r>
            <a:r>
              <a:rPr lang="nb-NO" dirty="0"/>
              <a:t> </a:t>
            </a:r>
            <a:r>
              <a:rPr lang="nb-NO" dirty="0" err="1"/>
              <a:t>packages</a:t>
            </a:r>
            <a:r>
              <a:rPr lang="nb-NO" dirty="0"/>
              <a:t>.</a:t>
            </a:r>
          </a:p>
          <a:p>
            <a:pPr eaLnBrk="1" hangingPunct="1"/>
            <a:endParaRPr lang="nb-NO" dirty="0"/>
          </a:p>
          <a:p>
            <a:r>
              <a:rPr lang="nb-NO" dirty="0"/>
              <a:t>Sender </a:t>
            </a:r>
            <a:r>
              <a:rPr lang="nb-NO" dirty="0" err="1"/>
              <a:t>sends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packages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received</a:t>
            </a:r>
            <a:r>
              <a:rPr lang="nb-NO" dirty="0"/>
              <a:t> ACK</a:t>
            </a:r>
          </a:p>
          <a:p>
            <a:pPr lvl="1"/>
            <a:r>
              <a:rPr lang="nb-NO" dirty="0"/>
              <a:t>Must have timer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package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85A5-F93B-43D0-950A-693617525DD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1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3600" dirty="0" err="1"/>
              <a:t>Reliability</a:t>
            </a:r>
            <a:r>
              <a:rPr lang="nb-NO" sz="3600" dirty="0"/>
              <a:t>: </a:t>
            </a:r>
            <a:r>
              <a:rPr lang="nb-NO" sz="3600" dirty="0" err="1"/>
              <a:t>Summary</a:t>
            </a:r>
            <a:endParaRPr lang="nb-NO" sz="3600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 rot="10800000" flipV="1">
            <a:off x="1477237" y="5682142"/>
            <a:ext cx="10197632" cy="1507202"/>
          </a:xfrm>
        </p:spPr>
        <p:txBody>
          <a:bodyPr>
            <a:normAutofit/>
          </a:bodyPr>
          <a:lstStyle/>
          <a:p>
            <a:r>
              <a:rPr lang="nb-NO" sz="1200" dirty="0"/>
              <a:t>To </a:t>
            </a:r>
            <a:r>
              <a:rPr lang="nb-NO" sz="1200" dirty="0" err="1"/>
              <a:t>achieve</a:t>
            </a:r>
            <a:r>
              <a:rPr lang="nb-NO" sz="1200" dirty="0"/>
              <a:t> </a:t>
            </a:r>
            <a:r>
              <a:rPr lang="nb-NO" sz="1200" dirty="0" err="1"/>
              <a:t>performance</a:t>
            </a:r>
            <a:r>
              <a:rPr lang="nb-NO" sz="1200" dirty="0"/>
              <a:t>,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use</a:t>
            </a:r>
            <a:r>
              <a:rPr lang="nb-NO" sz="1200" dirty="0"/>
              <a:t> </a:t>
            </a:r>
            <a:r>
              <a:rPr lang="nb-NO" sz="1200" dirty="0" err="1"/>
              <a:t>pipeling</a:t>
            </a:r>
            <a:endParaRPr lang="nb-NO" sz="1200" dirty="0"/>
          </a:p>
          <a:p>
            <a:r>
              <a:rPr lang="nb-NO" sz="1200" dirty="0"/>
              <a:t>This </a:t>
            </a:r>
            <a:r>
              <a:rPr lang="nb-NO" sz="1200" dirty="0" err="1"/>
              <a:t>presupposes</a:t>
            </a:r>
            <a:r>
              <a:rPr lang="nb-NO" sz="1200" dirty="0"/>
              <a:t>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keep</a:t>
            </a:r>
            <a:r>
              <a:rPr lang="nb-NO" sz="1200" dirty="0"/>
              <a:t> </a:t>
            </a:r>
            <a:r>
              <a:rPr lang="nb-NO" sz="1200" dirty="0" err="1"/>
              <a:t>track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which</a:t>
            </a:r>
            <a:r>
              <a:rPr lang="nb-NO" sz="1200" dirty="0"/>
              <a:t> </a:t>
            </a:r>
            <a:r>
              <a:rPr lang="nb-NO" sz="1200" dirty="0" err="1"/>
              <a:t>packages</a:t>
            </a:r>
            <a:r>
              <a:rPr lang="nb-NO" sz="1200" dirty="0"/>
              <a:t> </a:t>
            </a:r>
            <a:r>
              <a:rPr lang="nb-NO" sz="1200" dirty="0" err="1"/>
              <a:t>are</a:t>
            </a:r>
            <a:r>
              <a:rPr lang="nb-NO" sz="1200" dirty="0"/>
              <a:t> "in </a:t>
            </a:r>
            <a:r>
              <a:rPr lang="nb-NO" sz="1200" dirty="0" err="1"/>
              <a:t>the</a:t>
            </a:r>
            <a:r>
              <a:rPr lang="nb-NO" sz="1200" dirty="0"/>
              <a:t> air"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regard</a:t>
            </a:r>
            <a:r>
              <a:rPr lang="nb-NO" sz="1200" dirty="0"/>
              <a:t> to </a:t>
            </a:r>
            <a:r>
              <a:rPr lang="nb-NO" sz="1200" dirty="0" err="1"/>
              <a:t>receipts</a:t>
            </a:r>
            <a:endParaRPr lang="nb-NO" sz="1200" dirty="0"/>
          </a:p>
          <a:p>
            <a:r>
              <a:rPr lang="nb-NO" sz="1200" dirty="0" err="1"/>
              <a:t>Requires</a:t>
            </a:r>
            <a:r>
              <a:rPr lang="nb-NO" sz="1200" dirty="0"/>
              <a:t> buffers for </a:t>
            </a:r>
            <a:r>
              <a:rPr lang="nb-NO" sz="1200" dirty="0" err="1"/>
              <a:t>unrecognized</a:t>
            </a:r>
            <a:r>
              <a:rPr lang="nb-NO" sz="1200" dirty="0"/>
              <a:t> </a:t>
            </a:r>
            <a:r>
              <a:rPr lang="nb-NO" sz="1200" dirty="0" err="1"/>
              <a:t>packets</a:t>
            </a:r>
            <a:r>
              <a:rPr lang="nb-NO" sz="1200" dirty="0"/>
              <a:t>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may</a:t>
            </a:r>
            <a:r>
              <a:rPr lang="nb-NO" sz="1200" dirty="0"/>
              <a:t> </a:t>
            </a:r>
            <a:r>
              <a:rPr lang="nb-NO" sz="1200" dirty="0" err="1"/>
              <a:t>need</a:t>
            </a:r>
            <a:r>
              <a:rPr lang="nb-NO" sz="1200" dirty="0"/>
              <a:t> to be resent</a:t>
            </a:r>
          </a:p>
          <a:p>
            <a:r>
              <a:rPr lang="nb-NO" sz="1200" dirty="0"/>
              <a:t>TCP </a:t>
            </a:r>
            <a:r>
              <a:rPr lang="nb-NO" sz="1200" dirty="0" err="1"/>
              <a:t>uses</a:t>
            </a:r>
            <a:r>
              <a:rPr lang="nb-NO" sz="1200" dirty="0"/>
              <a:t> </a:t>
            </a:r>
            <a:r>
              <a:rPr lang="nb-NO" sz="1200" dirty="0" err="1"/>
              <a:t>both</a:t>
            </a:r>
            <a:r>
              <a:rPr lang="nb-NO" sz="1200" dirty="0"/>
              <a:t> </a:t>
            </a:r>
            <a:r>
              <a:rPr lang="nb-NO" sz="1200" dirty="0" err="1"/>
              <a:t>window</a:t>
            </a:r>
            <a:r>
              <a:rPr lang="nb-NO" sz="1200" dirty="0"/>
              <a:t> and </a:t>
            </a:r>
            <a:r>
              <a:rPr lang="nb-NO" sz="1200" dirty="0" err="1"/>
              <a:t>selective</a:t>
            </a:r>
            <a:r>
              <a:rPr lang="nb-NO" sz="1200" dirty="0"/>
              <a:t> </a:t>
            </a:r>
            <a:r>
              <a:rPr lang="nb-NO" sz="1200" dirty="0" err="1"/>
              <a:t>retransmission</a:t>
            </a:r>
            <a:r>
              <a:rPr lang="nb-NO" sz="1200" dirty="0"/>
              <a:t>…</a:t>
            </a:r>
          </a:p>
        </p:txBody>
      </p:sp>
      <p:graphicFrame>
        <p:nvGraphicFramePr>
          <p:cNvPr id="190506" name="Group 42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93945656"/>
              </p:ext>
            </p:extLst>
          </p:nvPr>
        </p:nvGraphicFramePr>
        <p:xfrm>
          <a:off x="1703512" y="980729"/>
          <a:ext cx="8856662" cy="4701413"/>
        </p:xfrm>
        <a:graphic>
          <a:graphicData uri="http://schemas.openxmlformats.org/drawingml/2006/table">
            <a:tbl>
              <a:tblPr/>
              <a:tblGrid>
                <a:gridCol w="8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9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RDT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Situasjon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Løsning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Reliable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channel</a:t>
                      </a:r>
                      <a:endParaRPr kumimoji="0" lang="nb-NO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nb-NO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7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Bit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error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on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becomes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dull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Error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detection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checksum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Receipt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messages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(ACK, NAK)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Resending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in case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reported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error</a:t>
                      </a: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Bit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error</a:t>
                      </a:r>
                      <a:endParaRPr kumimoji="0" lang="nb-NO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Error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in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receipt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messages</a:t>
                      </a: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Duplicate</a:t>
                      </a: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(Stop-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Wait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b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Sequence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number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data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packets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(0.1)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Bitfeil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”</a:t>
                      </a:r>
                      <a:r>
                        <a:rPr kumimoji="0" lang="nb-NO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Kompleksitet”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Fjerner NAK, sender heller ACK med sekvensnummer for siste </a:t>
                      </a:r>
                      <a:r>
                        <a:rPr kumimoji="0" lang="nb-N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korrekt 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mottatte pakke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9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+ Loss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packages</a:t>
                      </a: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Stop-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Wait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+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packs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away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in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</a:t>
                      </a: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nb-N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net</a:t>
                      </a:r>
                      <a:endParaRPr kumimoji="0" lang="nb-N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Timer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7FC14F3-A447-4D0D-8133-222A0163B28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0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616672" y="1164071"/>
            <a:ext cx="6192837" cy="4248150"/>
          </a:xfrm>
        </p:spPr>
        <p:txBody>
          <a:bodyPr>
            <a:normAutofit fontScale="90000"/>
          </a:bodyPr>
          <a:lstStyle/>
          <a:p>
            <a:r>
              <a:rPr lang="nb-NO" sz="10700" dirty="0" err="1"/>
              <a:t>T</a:t>
            </a:r>
            <a:r>
              <a:rPr lang="nb-NO" sz="2700" dirty="0" err="1"/>
              <a:t>ransmission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		</a:t>
            </a:r>
            <a:r>
              <a:rPr lang="nb-NO" sz="10700" dirty="0"/>
              <a:t>C</a:t>
            </a:r>
            <a:r>
              <a:rPr lang="nb-NO" sz="2200" dirty="0"/>
              <a:t>ontrol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				</a:t>
            </a:r>
            <a:r>
              <a:rPr lang="nb-NO" sz="10700" dirty="0" err="1"/>
              <a:t>P</a:t>
            </a:r>
            <a:r>
              <a:rPr lang="nb-NO" sz="2700" dirty="0" err="1"/>
              <a:t>rotocol</a:t>
            </a:r>
            <a:br>
              <a:rPr lang="nb-NO" sz="2700" dirty="0">
                <a:solidFill>
                  <a:schemeClr val="bg1"/>
                </a:solidFill>
              </a:rPr>
            </a:br>
            <a:endParaRPr lang="nb-NO" sz="27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689BF-5A54-4B52-AB91-8A6F41DB16A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558645" y="2743200"/>
            <a:ext cx="2653145" cy="1647248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 fontScale="97500"/>
          </a:bodyPr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700" dirty="0"/>
              <a:t>IN PRACTICE</a:t>
            </a:r>
            <a:endParaRPr lang="nb-NO" sz="27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8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Sequence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and ACK</a:t>
            </a:r>
          </a:p>
        </p:txBody>
      </p:sp>
      <p:sp>
        <p:nvSpPr>
          <p:cNvPr id="33801" name="Rectangle 1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676400" y="990600"/>
            <a:ext cx="4953000" cy="5410200"/>
          </a:xfrm>
          <a:noFill/>
        </p:spPr>
        <p:txBody>
          <a:bodyPr>
            <a:normAutofit/>
          </a:bodyPr>
          <a:lstStyle/>
          <a:p>
            <a:r>
              <a:rPr lang="nb-NO" sz="2800" dirty="0"/>
              <a:t>TCP is byte-</a:t>
            </a:r>
            <a:r>
              <a:rPr lang="nb-NO" sz="2800" dirty="0" err="1"/>
              <a:t>oriented</a:t>
            </a:r>
            <a:r>
              <a:rPr lang="nb-NO" sz="2800" dirty="0"/>
              <a:t>.</a:t>
            </a:r>
          </a:p>
          <a:p>
            <a:r>
              <a:rPr lang="nb-NO" sz="2800" dirty="0" err="1"/>
              <a:t>Sequence</a:t>
            </a:r>
            <a:r>
              <a:rPr lang="nb-NO" sz="2800" dirty="0"/>
              <a:t> </a:t>
            </a:r>
            <a:r>
              <a:rPr lang="nb-NO" sz="2800" dirty="0" err="1"/>
              <a:t>number</a:t>
            </a:r>
            <a:endParaRPr lang="nb-NO" sz="2800" dirty="0"/>
          </a:p>
          <a:p>
            <a:pPr lvl="1"/>
            <a:r>
              <a:rPr lang="nb-NO" sz="2400" dirty="0">
                <a:solidFill>
                  <a:srgbClr val="FF0000"/>
                </a:solidFill>
              </a:rPr>
              <a:t>Byte </a:t>
            </a:r>
            <a:r>
              <a:rPr lang="nb-NO" sz="2400" dirty="0" err="1">
                <a:solidFill>
                  <a:srgbClr val="FF0000"/>
                </a:solidFill>
              </a:rPr>
              <a:t>flow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 err="1">
                <a:solidFill>
                  <a:srgbClr val="FF0000"/>
                </a:solidFill>
              </a:rPr>
              <a:t>number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/>
              <a:t>for </a:t>
            </a:r>
            <a:r>
              <a:rPr lang="nb-NO" sz="2400" dirty="0" err="1"/>
              <a:t>the</a:t>
            </a:r>
            <a:r>
              <a:rPr lang="nb-NO" sz="2400" dirty="0"/>
              <a:t> first byte in </a:t>
            </a:r>
            <a:r>
              <a:rPr lang="nb-NO" sz="2400" dirty="0" err="1"/>
              <a:t>the</a:t>
            </a:r>
            <a:r>
              <a:rPr lang="nb-NO" sz="2400" dirty="0"/>
              <a:t> segment</a:t>
            </a:r>
          </a:p>
          <a:p>
            <a:pPr eaLnBrk="1" hangingPunct="1"/>
            <a:r>
              <a:rPr lang="nb-NO" sz="2800" dirty="0"/>
              <a:t>ACK-</a:t>
            </a:r>
            <a:r>
              <a:rPr lang="nb-NO" sz="2800" dirty="0" err="1"/>
              <a:t>number</a:t>
            </a:r>
            <a:endParaRPr lang="nb-NO" sz="2800" dirty="0"/>
          </a:p>
          <a:p>
            <a:pPr lvl="1"/>
            <a:r>
              <a:rPr lang="nb-NO" sz="2400" dirty="0" err="1"/>
              <a:t>Sequence</a:t>
            </a:r>
            <a:r>
              <a:rPr lang="nb-NO" sz="2400" dirty="0"/>
              <a:t>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next</a:t>
            </a:r>
            <a:r>
              <a:rPr lang="nb-NO" sz="2400" dirty="0"/>
              <a:t> byte </a:t>
            </a:r>
            <a:r>
              <a:rPr lang="nb-NO" sz="2400" dirty="0" err="1"/>
              <a:t>expected</a:t>
            </a:r>
            <a:r>
              <a:rPr lang="nb-NO" sz="2400" dirty="0"/>
              <a:t> from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other</a:t>
            </a:r>
            <a:r>
              <a:rPr lang="nb-NO" sz="2400" dirty="0"/>
              <a:t> side</a:t>
            </a:r>
          </a:p>
          <a:p>
            <a:pPr lvl="1"/>
            <a:r>
              <a:rPr lang="nb-NO" sz="2400" dirty="0" err="1"/>
              <a:t>Cumulative</a:t>
            </a:r>
            <a:r>
              <a:rPr lang="nb-NO" sz="2400" dirty="0"/>
              <a:t> ACK</a:t>
            </a:r>
          </a:p>
          <a:p>
            <a:r>
              <a:rPr lang="nb-NO" sz="2800" dirty="0"/>
              <a:t>Segments </a:t>
            </a:r>
            <a:r>
              <a:rPr lang="nb-NO" sz="2800" dirty="0" err="1"/>
              <a:t>out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order</a:t>
            </a:r>
          </a:p>
          <a:p>
            <a:pPr lvl="1"/>
            <a:r>
              <a:rPr lang="nb-NO" sz="2400" dirty="0"/>
              <a:t>Not </a:t>
            </a:r>
            <a:r>
              <a:rPr lang="nb-NO" sz="2400" dirty="0" err="1"/>
              <a:t>covered</a:t>
            </a:r>
            <a:r>
              <a:rPr lang="nb-NO" sz="2400" dirty="0"/>
              <a:t> by </a:t>
            </a:r>
            <a:r>
              <a:rPr lang="nb-NO" sz="2400" dirty="0" err="1"/>
              <a:t>the</a:t>
            </a:r>
            <a:r>
              <a:rPr lang="nb-NO" sz="2400" dirty="0"/>
              <a:t> TCP </a:t>
            </a:r>
            <a:r>
              <a:rPr lang="nb-NO" sz="2400" dirty="0" err="1"/>
              <a:t>specification</a:t>
            </a:r>
            <a:r>
              <a:rPr lang="nb-NO" sz="2400" dirty="0"/>
              <a:t>, </a:t>
            </a:r>
            <a:r>
              <a:rPr lang="nb-NO" sz="2400" dirty="0" err="1"/>
              <a:t>but</a:t>
            </a:r>
            <a:r>
              <a:rPr lang="nb-NO" sz="2400" dirty="0"/>
              <a:t> must be </a:t>
            </a:r>
            <a:r>
              <a:rPr lang="nb-NO" sz="2400" dirty="0" err="1"/>
              <a:t>handled</a:t>
            </a:r>
            <a:r>
              <a:rPr lang="nb-NO" sz="2400" dirty="0"/>
              <a:t> in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implementation</a:t>
            </a:r>
            <a:endParaRPr lang="nb-NO" sz="2400" dirty="0"/>
          </a:p>
        </p:txBody>
      </p:sp>
      <p:pic>
        <p:nvPicPr>
          <p:cNvPr id="33795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9000" y="1447801"/>
            <a:ext cx="34290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696451" y="2708276"/>
            <a:ext cx="720725" cy="936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67272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277100" y="4005263"/>
            <a:ext cx="719138" cy="1008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D55BA29-B604-419C-BDCC-FD02DC647EA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3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3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3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3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3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1" grpId="0" build="p"/>
      <p:bldP spid="267270" grpId="0" animBg="1"/>
      <p:bldP spid="26727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TCP ACK generation</a:t>
            </a:r>
            <a:r>
              <a:rPr lang="en-US" dirty="0"/>
              <a:t> </a:t>
            </a:r>
            <a:r>
              <a:rPr lang="en-US" sz="2400" dirty="0"/>
              <a:t>[RFC 1122, RFC 2581]</a:t>
            </a:r>
            <a:endParaRPr lang="en-US" dirty="0"/>
          </a:p>
        </p:txBody>
      </p:sp>
      <p:sp>
        <p:nvSpPr>
          <p:cNvPr id="3584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82961" y="1071563"/>
            <a:ext cx="11087909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Event at Recipient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Arrival of segment in the correct</a:t>
            </a:r>
          </a:p>
          <a:p>
            <a:r>
              <a:rPr lang="en-US" dirty="0">
                <a:latin typeface="Arial" pitchFamily="34" charset="0"/>
              </a:rPr>
              <a:t> order with expected seq #.</a:t>
            </a:r>
          </a:p>
          <a:p>
            <a:r>
              <a:rPr lang="en-US" dirty="0">
                <a:latin typeface="Arial" pitchFamily="34" charset="0"/>
              </a:rPr>
              <a:t> All data already </a:t>
            </a:r>
            <a:r>
              <a:rPr lang="en-US" dirty="0" err="1">
                <a:latin typeface="Arial" pitchFamily="34" charset="0"/>
              </a:rPr>
              <a:t>ACKet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Arrival of segment in the correct</a:t>
            </a:r>
          </a:p>
          <a:p>
            <a:r>
              <a:rPr lang="en-US" dirty="0">
                <a:latin typeface="Arial" pitchFamily="34" charset="0"/>
              </a:rPr>
              <a:t> order with expected seq #. </a:t>
            </a:r>
          </a:p>
          <a:p>
            <a:r>
              <a:rPr lang="en-US" dirty="0">
                <a:latin typeface="Arial" pitchFamily="34" charset="0"/>
              </a:rPr>
              <a:t>A previous segment has arrived,</a:t>
            </a:r>
          </a:p>
          <a:p>
            <a:r>
              <a:rPr lang="en-US" dirty="0">
                <a:latin typeface="Arial" pitchFamily="34" charset="0"/>
              </a:rPr>
              <a:t> but not </a:t>
            </a:r>
            <a:r>
              <a:rPr lang="en-US" dirty="0" err="1">
                <a:latin typeface="Arial" pitchFamily="34" charset="0"/>
              </a:rPr>
              <a:t>ACKet</a:t>
            </a:r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Arrival of segment out of order</a:t>
            </a:r>
          </a:p>
          <a:p>
            <a:r>
              <a:rPr lang="en-US" dirty="0">
                <a:latin typeface="Arial" pitchFamily="34" charset="0"/>
              </a:rPr>
              <a:t> with higher seq # than expected</a:t>
            </a:r>
          </a:p>
          <a:p>
            <a:r>
              <a:rPr lang="en-US" dirty="0">
                <a:latin typeface="Arial" pitchFamily="34" charset="0"/>
              </a:rPr>
              <a:t> (Gap detected)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Arrival of segments that partially</a:t>
            </a:r>
          </a:p>
          <a:p>
            <a:r>
              <a:rPr lang="en-US" dirty="0">
                <a:latin typeface="Arial" pitchFamily="34" charset="0"/>
              </a:rPr>
              <a:t> or completely fill the gap</a:t>
            </a:r>
          </a:p>
          <a:p>
            <a:endParaRPr lang="en-US" sz="1000" dirty="0"/>
          </a:p>
        </p:txBody>
      </p:sp>
      <p:sp>
        <p:nvSpPr>
          <p:cNvPr id="3584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91163" y="1109837"/>
            <a:ext cx="4814203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TCP Receiver Handling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Delayed ACK. Wait up to 0.5 s on the </a:t>
            </a:r>
          </a:p>
          <a:p>
            <a:r>
              <a:rPr lang="en-US" dirty="0">
                <a:latin typeface="Arial" pitchFamily="34" charset="0"/>
              </a:rPr>
              <a:t>next segment. If it does not arrive, send ACK.</a:t>
            </a:r>
          </a:p>
          <a:p>
            <a:r>
              <a:rPr lang="en-US" dirty="0">
                <a:latin typeface="Arial" pitchFamily="34" charset="0"/>
              </a:rPr>
              <a:t>Send immediately cumulative ACK</a:t>
            </a:r>
          </a:p>
          <a:p>
            <a:r>
              <a:rPr lang="en-US" dirty="0">
                <a:latin typeface="Arial" pitchFamily="34" charset="0"/>
              </a:rPr>
              <a:t> (works as ACK for both)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Send duplicate ACK immediately,</a:t>
            </a:r>
          </a:p>
          <a:p>
            <a:r>
              <a:rPr lang="en-US" dirty="0">
                <a:latin typeface="Arial" pitchFamily="34" charset="0"/>
              </a:rPr>
              <a:t>which indicates seq # for the next</a:t>
            </a:r>
          </a:p>
          <a:p>
            <a:r>
              <a:rPr lang="en-US" dirty="0">
                <a:latin typeface="Arial" pitchFamily="34" charset="0"/>
              </a:rPr>
              <a:t> expected byte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Send immediate ACK </a:t>
            </a:r>
          </a:p>
          <a:p>
            <a:r>
              <a:rPr lang="en-US" dirty="0">
                <a:latin typeface="Arial" pitchFamily="34" charset="0"/>
              </a:rPr>
              <a:t>(assuming the segment 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>
                <a:latin typeface="Arial" pitchFamily="34" charset="0"/>
              </a:rPr>
              <a:t>starts at the "bottom of the gap")</a:t>
            </a:r>
            <a:br>
              <a:rPr lang="en-US" dirty="0">
                <a:latin typeface="Arial" pitchFamily="34" charset="0"/>
              </a:rPr>
            </a:br>
            <a:endParaRPr lang="en-US" sz="1000" dirty="0"/>
          </a:p>
        </p:txBody>
      </p:sp>
      <p:sp>
        <p:nvSpPr>
          <p:cNvPr id="3584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043113" y="1509714"/>
            <a:ext cx="746760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3584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2014539" y="2690814"/>
            <a:ext cx="74771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3584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024063" y="3929063"/>
            <a:ext cx="75057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35848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2033588" y="4910139"/>
            <a:ext cx="74866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35849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491163" y="1204914"/>
            <a:ext cx="0" cy="43529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C19108C-E0F2-47A7-9240-9E66D6BDA1C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384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RTT (</a:t>
            </a:r>
            <a:r>
              <a:rPr lang="nb-NO" sz="4000" dirty="0" err="1"/>
              <a:t>Round</a:t>
            </a:r>
            <a:r>
              <a:rPr lang="nb-NO" sz="4000" dirty="0"/>
              <a:t> Trip Time</a:t>
            </a:r>
            <a:r>
              <a:rPr lang="nb-NO" dirty="0"/>
              <a:t>) og </a:t>
            </a:r>
            <a:r>
              <a:rPr lang="nb-NO" dirty="0" err="1"/>
              <a:t>timeout</a:t>
            </a:r>
            <a:endParaRPr lang="nb-NO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03512" y="1234107"/>
            <a:ext cx="8077200" cy="4876800"/>
          </a:xfrm>
        </p:spPr>
        <p:txBody>
          <a:bodyPr>
            <a:normAutofit fontScale="92500" lnSpcReduction="10000"/>
          </a:bodyPr>
          <a:lstStyle/>
          <a:p>
            <a:r>
              <a:rPr lang="nb-NO" sz="2800" dirty="0"/>
              <a:t>How </a:t>
            </a:r>
            <a:r>
              <a:rPr lang="nb-NO" sz="2800" dirty="0" err="1"/>
              <a:t>big</a:t>
            </a:r>
            <a:r>
              <a:rPr lang="nb-NO" sz="2800" dirty="0"/>
              <a:t> </a:t>
            </a:r>
            <a:r>
              <a:rPr lang="nb-NO" sz="2800" dirty="0" err="1"/>
              <a:t>should</a:t>
            </a:r>
            <a:r>
              <a:rPr lang="nb-NO" sz="2800" dirty="0"/>
              <a:t> </a:t>
            </a:r>
            <a:r>
              <a:rPr lang="nb-NO" sz="2800" dirty="0" err="1"/>
              <a:t>one</a:t>
            </a:r>
            <a:r>
              <a:rPr lang="nb-NO" sz="2800" dirty="0"/>
              <a:t> </a:t>
            </a:r>
            <a:r>
              <a:rPr lang="nb-NO" sz="2800" dirty="0" err="1"/>
              <a:t>choose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timeout</a:t>
            </a:r>
            <a:r>
              <a:rPr lang="nb-NO" sz="2800" dirty="0"/>
              <a:t> </a:t>
            </a:r>
            <a:r>
              <a:rPr lang="nb-NO" sz="2800" dirty="0" err="1"/>
              <a:t>value</a:t>
            </a:r>
            <a:r>
              <a:rPr lang="nb-NO" sz="2800" dirty="0"/>
              <a:t>?</a:t>
            </a:r>
          </a:p>
          <a:p>
            <a:pPr lvl="1"/>
            <a:r>
              <a:rPr lang="nb-NO" sz="2400" dirty="0"/>
              <a:t>Longer </a:t>
            </a:r>
            <a:r>
              <a:rPr lang="nb-NO" sz="2400" dirty="0" err="1"/>
              <a:t>than</a:t>
            </a:r>
            <a:r>
              <a:rPr lang="nb-NO" sz="2400" dirty="0"/>
              <a:t> RTT</a:t>
            </a:r>
          </a:p>
          <a:p>
            <a:pPr lvl="1"/>
            <a:r>
              <a:rPr lang="nb-NO" sz="2400" dirty="0"/>
              <a:t>RTT </a:t>
            </a:r>
            <a:r>
              <a:rPr lang="nb-NO" sz="2400" dirty="0" err="1"/>
              <a:t>varies</a:t>
            </a:r>
            <a:r>
              <a:rPr lang="nb-NO" sz="2400" dirty="0"/>
              <a:t>!</a:t>
            </a:r>
          </a:p>
          <a:p>
            <a:pPr lvl="1"/>
            <a:r>
              <a:rPr lang="nb-NO" sz="2400" dirty="0"/>
              <a:t>Too </a:t>
            </a:r>
            <a:r>
              <a:rPr lang="nb-NO" sz="2400" dirty="0" err="1"/>
              <a:t>short</a:t>
            </a:r>
            <a:r>
              <a:rPr lang="nb-NO" sz="2400" dirty="0"/>
              <a:t> a </a:t>
            </a:r>
            <a:r>
              <a:rPr lang="nb-NO" sz="2400" dirty="0" err="1"/>
              <a:t>timeout</a:t>
            </a:r>
            <a:r>
              <a:rPr lang="nb-NO" sz="2400" dirty="0"/>
              <a:t> </a:t>
            </a:r>
            <a:r>
              <a:rPr lang="nb-NO" sz="2400" dirty="0" err="1"/>
              <a:t>value</a:t>
            </a:r>
            <a:r>
              <a:rPr lang="nb-NO" sz="2400" dirty="0"/>
              <a:t> </a:t>
            </a:r>
            <a:r>
              <a:rPr lang="nb-NO" sz="2400" dirty="0" err="1"/>
              <a:t>results</a:t>
            </a:r>
            <a:r>
              <a:rPr lang="nb-NO" sz="2400" dirty="0"/>
              <a:t> in </a:t>
            </a:r>
            <a:r>
              <a:rPr lang="nb-NO" sz="2400" dirty="0" err="1"/>
              <a:t>unnecessary</a:t>
            </a:r>
            <a:r>
              <a:rPr lang="nb-NO" sz="2400" dirty="0"/>
              <a:t> </a:t>
            </a:r>
            <a:r>
              <a:rPr lang="nb-NO" sz="2400" dirty="0" err="1"/>
              <a:t>retransmission</a:t>
            </a:r>
            <a:endParaRPr lang="nb-NO" sz="2400" dirty="0"/>
          </a:p>
          <a:p>
            <a:pPr lvl="1"/>
            <a:r>
              <a:rPr lang="nb-NO" sz="2400" dirty="0"/>
              <a:t>Too </a:t>
            </a:r>
            <a:r>
              <a:rPr lang="nb-NO" sz="2400" dirty="0" err="1"/>
              <a:t>long</a:t>
            </a:r>
            <a:r>
              <a:rPr lang="nb-NO" sz="2400" dirty="0"/>
              <a:t> a </a:t>
            </a:r>
            <a:r>
              <a:rPr lang="nb-NO" sz="2400" dirty="0" err="1"/>
              <a:t>timeout</a:t>
            </a:r>
            <a:r>
              <a:rPr lang="nb-NO" sz="2400" dirty="0"/>
              <a:t> </a:t>
            </a:r>
            <a:r>
              <a:rPr lang="nb-NO" sz="2400" dirty="0" err="1"/>
              <a:t>value</a:t>
            </a:r>
            <a:r>
              <a:rPr lang="nb-NO" sz="2400" dirty="0"/>
              <a:t> </a:t>
            </a:r>
            <a:r>
              <a:rPr lang="nb-NO" sz="2400" dirty="0" err="1"/>
              <a:t>gives</a:t>
            </a:r>
            <a:r>
              <a:rPr lang="nb-NO" sz="2400" dirty="0"/>
              <a:t> </a:t>
            </a:r>
            <a:r>
              <a:rPr lang="nb-NO" sz="2400" dirty="0" err="1"/>
              <a:t>too</a:t>
            </a:r>
            <a:r>
              <a:rPr lang="nb-NO" sz="2400" dirty="0"/>
              <a:t> bad a </a:t>
            </a:r>
            <a:r>
              <a:rPr lang="nb-NO" sz="2400" dirty="0" err="1"/>
              <a:t>reaction</a:t>
            </a:r>
            <a:r>
              <a:rPr lang="nb-NO" sz="2400" dirty="0"/>
              <a:t> to segment loss</a:t>
            </a:r>
            <a:br>
              <a:rPr lang="nb-NO" sz="2400" dirty="0"/>
            </a:br>
            <a:endParaRPr lang="nb-NO" sz="2400" dirty="0"/>
          </a:p>
          <a:p>
            <a:r>
              <a:rPr lang="nb-NO" sz="2800" dirty="0" err="1"/>
              <a:t>Measures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time from sent segment to </a:t>
            </a:r>
            <a:r>
              <a:rPr lang="nb-NO" sz="2800" dirty="0" err="1"/>
              <a:t>received</a:t>
            </a:r>
            <a:r>
              <a:rPr lang="nb-NO" sz="2800" dirty="0"/>
              <a:t> ACK</a:t>
            </a:r>
          </a:p>
          <a:p>
            <a:pPr lvl="1"/>
            <a:r>
              <a:rPr lang="nb-NO" sz="2400" dirty="0" err="1"/>
              <a:t>Does</a:t>
            </a:r>
            <a:r>
              <a:rPr lang="nb-NO" sz="2400" dirty="0"/>
              <a:t> not </a:t>
            </a:r>
            <a:r>
              <a:rPr lang="nb-NO" sz="2400" dirty="0" err="1"/>
              <a:t>include</a:t>
            </a:r>
            <a:r>
              <a:rPr lang="nb-NO" sz="2400" dirty="0"/>
              <a:t> </a:t>
            </a:r>
            <a:r>
              <a:rPr lang="nb-NO" sz="2400" dirty="0" err="1"/>
              <a:t>transmit</a:t>
            </a:r>
            <a:r>
              <a:rPr lang="nb-NO" sz="2400" dirty="0"/>
              <a:t> and </a:t>
            </a:r>
            <a:r>
              <a:rPr lang="nb-NO" sz="2400" dirty="0" err="1"/>
              <a:t>cumulative</a:t>
            </a:r>
            <a:r>
              <a:rPr lang="nb-NO" sz="2400" dirty="0"/>
              <a:t> ACK in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measurements</a:t>
            </a:r>
            <a:endParaRPr lang="nb-NO" sz="2400" dirty="0"/>
          </a:p>
          <a:p>
            <a:pPr lvl="1"/>
            <a:r>
              <a:rPr lang="nb-NO" sz="2400" dirty="0"/>
              <a:t>Must </a:t>
            </a:r>
            <a:r>
              <a:rPr lang="nb-NO" sz="2400" dirty="0" err="1"/>
              <a:t>take</a:t>
            </a:r>
            <a:r>
              <a:rPr lang="nb-NO" sz="2400" dirty="0"/>
              <a:t> </a:t>
            </a:r>
            <a:r>
              <a:rPr lang="nb-NO" sz="2400" dirty="0" err="1"/>
              <a:t>into</a:t>
            </a:r>
            <a:r>
              <a:rPr lang="nb-NO" sz="2400" dirty="0"/>
              <a:t> </a:t>
            </a:r>
            <a:r>
              <a:rPr lang="nb-NO" sz="2400" dirty="0" err="1"/>
              <a:t>account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RTT </a:t>
            </a:r>
            <a:r>
              <a:rPr lang="nb-NO" sz="2400" dirty="0" err="1"/>
              <a:t>varies</a:t>
            </a:r>
            <a:endParaRPr lang="nb-NO" sz="2400" dirty="0"/>
          </a:p>
          <a:p>
            <a:pPr lvl="1"/>
            <a:r>
              <a:rPr lang="nb-NO" sz="2400" dirty="0"/>
              <a:t>Most </a:t>
            </a:r>
            <a:r>
              <a:rPr lang="nb-NO" sz="2400" dirty="0" err="1"/>
              <a:t>interested</a:t>
            </a:r>
            <a:r>
              <a:rPr lang="nb-NO" sz="2400" dirty="0"/>
              <a:t> in </a:t>
            </a:r>
            <a:r>
              <a:rPr lang="nb-NO" sz="2400" dirty="0" err="1"/>
              <a:t>the</a:t>
            </a:r>
            <a:r>
              <a:rPr lang="nb-NO" sz="2400" dirty="0"/>
              <a:t> latest </a:t>
            </a:r>
            <a:r>
              <a:rPr lang="nb-NO" sz="2400" dirty="0" err="1"/>
              <a:t>measurements</a:t>
            </a:r>
            <a:endParaRPr lang="nb-NO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09745-92DB-4A79-9DD0-C1CE72AB2A0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75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7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Example RTT estimation: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1" y="842964"/>
            <a:ext cx="8786813" cy="601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CA085-ED94-4C7D-A92D-2D891E61F8B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2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Wireshark</a:t>
            </a:r>
            <a:r>
              <a:rPr lang="nb-NO" dirty="0"/>
              <a:t>: RTT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981200" y="1124744"/>
            <a:ext cx="8229600" cy="1512168"/>
          </a:xfrm>
        </p:spPr>
        <p:txBody>
          <a:bodyPr>
            <a:normAutofit/>
          </a:bodyPr>
          <a:lstStyle/>
          <a:p>
            <a:r>
              <a:rPr lang="nb-NO" dirty="0" err="1"/>
              <a:t>Uploads</a:t>
            </a:r>
            <a:r>
              <a:rPr lang="nb-NO" dirty="0"/>
              <a:t> 1 GB to </a:t>
            </a:r>
            <a:r>
              <a:rPr lang="nb-NO" u="sng" dirty="0" err="1">
                <a:solidFill>
                  <a:srgbClr val="0070C0"/>
                </a:solidFill>
              </a:rPr>
              <a:t>home.nith.no</a:t>
            </a:r>
            <a:endParaRPr lang="nb-NO" u="sng" dirty="0">
              <a:solidFill>
                <a:srgbClr val="0070C0"/>
              </a:solidFill>
            </a:endParaRPr>
          </a:p>
          <a:p>
            <a:r>
              <a:rPr lang="nb-NO" dirty="0"/>
              <a:t>RTT </a:t>
            </a:r>
            <a:r>
              <a:rPr lang="nb-NO" dirty="0" err="1"/>
              <a:t>varies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below</a:t>
            </a:r>
            <a:r>
              <a:rPr lang="nb-NO" dirty="0"/>
              <a:t> 1/10 ms and 1.4 s (</a:t>
            </a:r>
            <a:r>
              <a:rPr lang="nb-NO" dirty="0" err="1"/>
              <a:t>approx</a:t>
            </a:r>
            <a:r>
              <a:rPr lang="nb-NO" dirty="0"/>
              <a:t>. </a:t>
            </a:r>
            <a:r>
              <a:rPr lang="nb-NO" dirty="0" err="1"/>
              <a:t>Factor</a:t>
            </a:r>
            <a:r>
              <a:rPr lang="nb-NO" dirty="0"/>
              <a:t> 10,000)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2564904"/>
            <a:ext cx="7927405" cy="389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DB7CB15-2E62-4577-84DE-839745A40E4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6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Calculation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timeout</a:t>
            </a:r>
            <a:endParaRPr lang="nb-NO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52600" y="990600"/>
            <a:ext cx="8915400" cy="5334000"/>
          </a:xfrm>
        </p:spPr>
        <p:txBody>
          <a:bodyPr/>
          <a:lstStyle/>
          <a:p>
            <a:r>
              <a:rPr lang="nb-NO" sz="2800" dirty="0" err="1"/>
              <a:t>Calculation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equalized</a:t>
            </a:r>
            <a:r>
              <a:rPr lang="nb-NO" sz="2800" dirty="0"/>
              <a:t> RTT.</a:t>
            </a:r>
            <a:endParaRPr lang="nb-NO" sz="2000" b="1" dirty="0">
              <a:solidFill>
                <a:srgbClr val="FFFF00"/>
              </a:solidFill>
              <a:latin typeface="Courier New" pitchFamily="49" charset="0"/>
            </a:endParaRPr>
          </a:p>
          <a:p>
            <a:pPr algn="ctr" eaLnBrk="1" hangingPunct="1">
              <a:buFontTx/>
              <a:buNone/>
            </a:pP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EstimatedRTT</a:t>
            </a:r>
            <a:r>
              <a:rPr lang="nb-NO" b="1" dirty="0">
                <a:solidFill>
                  <a:schemeClr val="accent2"/>
                </a:solidFill>
                <a:latin typeface="Courier New" pitchFamily="49" charset="0"/>
              </a:rPr>
              <a:t> = (1-x)*</a:t>
            </a: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EstimatedRTT</a:t>
            </a:r>
            <a:r>
              <a:rPr lang="nb-NO" b="1" dirty="0">
                <a:solidFill>
                  <a:schemeClr val="accent2"/>
                </a:solidFill>
                <a:latin typeface="Courier New" pitchFamily="49" charset="0"/>
              </a:rPr>
              <a:t> + x*</a:t>
            </a: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SampleRTT</a:t>
            </a:r>
            <a:endParaRPr lang="nb-NO" b="1" dirty="0">
              <a:solidFill>
                <a:schemeClr val="accent2"/>
              </a:solidFill>
              <a:latin typeface="Courier New" pitchFamily="49" charset="0"/>
            </a:endParaRPr>
          </a:p>
          <a:p>
            <a:pPr lvl="1"/>
            <a:r>
              <a:rPr lang="nb-NO" sz="2400" dirty="0" err="1"/>
              <a:t>Exponentially</a:t>
            </a:r>
            <a:r>
              <a:rPr lang="nb-NO" sz="2400" dirty="0"/>
              <a:t> </a:t>
            </a:r>
            <a:r>
              <a:rPr lang="nb-NO" sz="2400" dirty="0" err="1"/>
              <a:t>weighted</a:t>
            </a:r>
            <a:r>
              <a:rPr lang="nb-NO" sz="2400" dirty="0"/>
              <a:t>, </a:t>
            </a:r>
            <a:r>
              <a:rPr lang="nb-NO" sz="2400" dirty="0" err="1"/>
              <a:t>moving</a:t>
            </a:r>
            <a:r>
              <a:rPr lang="nb-NO" sz="2400" dirty="0"/>
              <a:t> </a:t>
            </a:r>
            <a:r>
              <a:rPr lang="nb-NO" sz="2400" dirty="0" err="1"/>
              <a:t>average</a:t>
            </a:r>
            <a:endParaRPr lang="nb-NO" sz="2400" dirty="0"/>
          </a:p>
          <a:p>
            <a:pPr lvl="1"/>
            <a:r>
              <a:rPr lang="nb-NO" sz="2400" dirty="0" err="1"/>
              <a:t>Recent</a:t>
            </a:r>
            <a:r>
              <a:rPr lang="nb-NO" sz="2400" dirty="0"/>
              <a:t> </a:t>
            </a:r>
            <a:r>
              <a:rPr lang="nb-NO" sz="2400" dirty="0" err="1"/>
              <a:t>measurements</a:t>
            </a:r>
            <a:r>
              <a:rPr lang="nb-NO" sz="2400" dirty="0"/>
              <a:t> </a:t>
            </a:r>
            <a:r>
              <a:rPr lang="nb-NO" sz="2400" dirty="0" err="1"/>
              <a:t>weigh</a:t>
            </a:r>
            <a:r>
              <a:rPr lang="nb-NO" sz="2400" dirty="0"/>
              <a:t> </a:t>
            </a:r>
            <a:r>
              <a:rPr lang="nb-NO" sz="2400" dirty="0" err="1"/>
              <a:t>heaviest</a:t>
            </a:r>
            <a:endParaRPr lang="nb-NO" sz="2400" dirty="0"/>
          </a:p>
          <a:p>
            <a:pPr lvl="1"/>
            <a:r>
              <a:rPr lang="nb-NO" sz="2400" dirty="0" err="1"/>
              <a:t>Typical</a:t>
            </a:r>
            <a:r>
              <a:rPr lang="nb-NO" sz="2400" dirty="0"/>
              <a:t> </a:t>
            </a:r>
            <a:r>
              <a:rPr lang="nb-NO" sz="2400" dirty="0" err="1"/>
              <a:t>values</a:t>
            </a:r>
            <a:r>
              <a:rPr lang="nb-NO" sz="2400" dirty="0"/>
              <a:t> for x: 1/8 1/10.</a:t>
            </a:r>
          </a:p>
          <a:p>
            <a:r>
              <a:rPr lang="nb-NO" sz="2800" dirty="0" err="1">
                <a:latin typeface="Arial" pitchFamily="34" charset="0"/>
              </a:rPr>
              <a:t>Calculation</a:t>
            </a:r>
            <a:r>
              <a:rPr lang="nb-NO" sz="2800" dirty="0">
                <a:latin typeface="Arial" pitchFamily="34" charset="0"/>
              </a:rPr>
              <a:t> </a:t>
            </a:r>
            <a:r>
              <a:rPr lang="nb-NO" sz="2800" dirty="0" err="1">
                <a:latin typeface="Arial" pitchFamily="34" charset="0"/>
              </a:rPr>
              <a:t>of</a:t>
            </a:r>
            <a:r>
              <a:rPr lang="nb-NO" sz="2800" dirty="0">
                <a:latin typeface="Arial" pitchFamily="34" charset="0"/>
              </a:rPr>
              <a:t> </a:t>
            </a:r>
            <a:r>
              <a:rPr lang="nb-NO" sz="2800" dirty="0" err="1">
                <a:latin typeface="Arial" pitchFamily="34" charset="0"/>
              </a:rPr>
              <a:t>timeout</a:t>
            </a:r>
            <a:endParaRPr lang="nb-NO" sz="2800" dirty="0">
              <a:latin typeface="Arial" pitchFamily="34" charset="0"/>
            </a:endParaRPr>
          </a:p>
          <a:p>
            <a:pPr lvl="1"/>
            <a:r>
              <a:rPr lang="nb-NO" sz="2400" i="1" dirty="0" err="1">
                <a:latin typeface="Arial" pitchFamily="34" charset="0"/>
              </a:rPr>
              <a:t>EstimatedRTT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plus</a:t>
            </a:r>
            <a:r>
              <a:rPr lang="nb-NO" sz="2400" i="1" dirty="0">
                <a:latin typeface="Arial" pitchFamily="34" charset="0"/>
              </a:rPr>
              <a:t> a </a:t>
            </a:r>
            <a:r>
              <a:rPr lang="nb-NO" sz="2400" i="1" dirty="0" err="1">
                <a:latin typeface="Arial" pitchFamily="34" charset="0"/>
              </a:rPr>
              <a:t>safety</a:t>
            </a:r>
            <a:r>
              <a:rPr lang="nb-NO" sz="2400" i="1" dirty="0">
                <a:latin typeface="Arial" pitchFamily="34" charset="0"/>
              </a:rPr>
              <a:t> margin</a:t>
            </a:r>
          </a:p>
          <a:p>
            <a:pPr lvl="1"/>
            <a:r>
              <a:rPr lang="nb-NO" sz="2400" i="1" dirty="0">
                <a:latin typeface="Arial" pitchFamily="34" charset="0"/>
              </a:rPr>
              <a:t>The </a:t>
            </a:r>
            <a:r>
              <a:rPr lang="nb-NO" sz="2400" i="1" dirty="0" err="1">
                <a:latin typeface="Arial" pitchFamily="34" charset="0"/>
              </a:rPr>
              <a:t>greater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the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variation</a:t>
            </a:r>
            <a:r>
              <a:rPr lang="nb-NO" sz="2400" i="1" dirty="0">
                <a:latin typeface="Arial" pitchFamily="34" charset="0"/>
              </a:rPr>
              <a:t> in </a:t>
            </a:r>
            <a:r>
              <a:rPr lang="nb-NO" sz="2400" i="1" dirty="0" err="1">
                <a:latin typeface="Arial" pitchFamily="34" charset="0"/>
              </a:rPr>
              <a:t>EstimatedRTT</a:t>
            </a:r>
            <a:r>
              <a:rPr lang="nb-NO" sz="2400" i="1" dirty="0">
                <a:latin typeface="Arial" pitchFamily="34" charset="0"/>
              </a:rPr>
              <a:t>, </a:t>
            </a:r>
            <a:r>
              <a:rPr lang="nb-NO" sz="2400" i="1" dirty="0" err="1">
                <a:latin typeface="Arial" pitchFamily="34" charset="0"/>
              </a:rPr>
              <a:t>the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greater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the</a:t>
            </a:r>
            <a:r>
              <a:rPr lang="nb-NO" sz="2400" i="1" dirty="0">
                <a:latin typeface="Arial" pitchFamily="34" charset="0"/>
              </a:rPr>
              <a:t> </a:t>
            </a:r>
            <a:r>
              <a:rPr lang="nb-NO" sz="2400" i="1" dirty="0" err="1">
                <a:latin typeface="Arial" pitchFamily="34" charset="0"/>
              </a:rPr>
              <a:t>safety</a:t>
            </a:r>
            <a:r>
              <a:rPr lang="nb-NO" sz="2400" i="1" dirty="0">
                <a:latin typeface="Arial" pitchFamily="34" charset="0"/>
              </a:rPr>
              <a:t> margin</a:t>
            </a:r>
            <a:endParaRPr lang="nb-NO" sz="2400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Timeout</a:t>
            </a:r>
            <a:r>
              <a:rPr lang="nb-NO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EstimatedRTT</a:t>
            </a:r>
            <a:r>
              <a:rPr lang="nb-NO" b="1" dirty="0">
                <a:solidFill>
                  <a:schemeClr val="accent2"/>
                </a:solidFill>
                <a:latin typeface="Courier New" pitchFamily="49" charset="0"/>
              </a:rPr>
              <a:t> + 4*</a:t>
            </a:r>
            <a:r>
              <a:rPr lang="nb-NO" b="1" dirty="0" err="1">
                <a:solidFill>
                  <a:schemeClr val="accent2"/>
                </a:solidFill>
                <a:latin typeface="Courier New" pitchFamily="49" charset="0"/>
              </a:rPr>
              <a:t>Deviation</a:t>
            </a:r>
            <a:endParaRPr lang="nb-NO" b="1" dirty="0">
              <a:solidFill>
                <a:schemeClr val="accent2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nb-NO" sz="2000" b="1" dirty="0" err="1">
                <a:solidFill>
                  <a:schemeClr val="accent2"/>
                </a:solidFill>
                <a:latin typeface="Courier New" pitchFamily="49" charset="0"/>
              </a:rPr>
              <a:t>Deviation</a:t>
            </a:r>
            <a:r>
              <a:rPr lang="nb-NO" sz="2000" b="1" dirty="0">
                <a:solidFill>
                  <a:schemeClr val="accent2"/>
                </a:solidFill>
                <a:latin typeface="Courier New" pitchFamily="49" charset="0"/>
              </a:rPr>
              <a:t> = (1-x)*</a:t>
            </a:r>
            <a:r>
              <a:rPr lang="nb-NO" sz="2000" b="1" dirty="0" err="1">
                <a:solidFill>
                  <a:schemeClr val="accent2"/>
                </a:solidFill>
                <a:latin typeface="Courier New" pitchFamily="49" charset="0"/>
              </a:rPr>
              <a:t>Deviation</a:t>
            </a:r>
            <a:r>
              <a:rPr lang="nb-NO" sz="2000" b="1" dirty="0">
                <a:solidFill>
                  <a:schemeClr val="accent2"/>
                </a:solidFill>
                <a:latin typeface="Courier New" pitchFamily="49" charset="0"/>
              </a:rPr>
              <a:t> + x*|</a:t>
            </a:r>
            <a:r>
              <a:rPr lang="nb-NO" sz="2000" b="1" dirty="0" err="1">
                <a:solidFill>
                  <a:schemeClr val="accent2"/>
                </a:solidFill>
                <a:latin typeface="Courier New" pitchFamily="49" charset="0"/>
              </a:rPr>
              <a:t>SampleRTT-EstimatedRTT</a:t>
            </a:r>
            <a:r>
              <a:rPr lang="nb-NO" sz="2000" b="1" dirty="0">
                <a:solidFill>
                  <a:schemeClr val="accent2"/>
                </a:solidFill>
                <a:latin typeface="Courier New" pitchFamily="49" charset="0"/>
              </a:rPr>
              <a:t>|</a:t>
            </a:r>
          </a:p>
          <a:p>
            <a:pPr algn="ctr" eaLnBrk="1" hangingPunct="1"/>
            <a:endParaRPr lang="nb-NO" sz="1800" dirty="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E27D6-CA99-4343-BF39-DD264AA55E9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18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TCP traffic cork control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1676400" y="1600200"/>
            <a:ext cx="5029200" cy="3581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End to end control (no web layer assistance)</a:t>
            </a:r>
          </a:p>
          <a:p>
            <a:pPr marL="0" indent="0">
              <a:buNone/>
            </a:pPr>
            <a:r>
              <a:rPr lang="en-US" sz="2400" dirty="0"/>
              <a:t>transmitter limits transmission:</a:t>
            </a:r>
          </a:p>
          <a:p>
            <a:pPr>
              <a:buFont typeface="ZapfDingbats" pitchFamily="82" charset="2"/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</a:rPr>
              <a:t>LastByteSent-LastByteAcked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buFont typeface="ZapfDingbats" pitchFamily="82" charset="2"/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sym typeface="Symbol" pitchFamily="18" charset="2"/>
              </a:rPr>
              <a:t>                   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sym typeface="Symbol" pitchFamily="18" charset="2"/>
              </a:rPr>
              <a:t>CongWin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sym typeface="Symbol" pitchFamily="18" charset="2"/>
            </a:endParaRPr>
          </a:p>
          <a:p>
            <a:r>
              <a:rPr lang="en-US" sz="2400" dirty="0"/>
              <a:t>Approximate: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>
                <a:latin typeface="Courier New" pitchFamily="49" charset="0"/>
              </a:rPr>
              <a:t>CongWin</a:t>
            </a:r>
            <a:r>
              <a:rPr lang="en-US" sz="2400" dirty="0"/>
              <a:t> is a dynamic function of perceived saturation in the web</a:t>
            </a:r>
          </a:p>
        </p:txBody>
      </p:sp>
      <p:sp>
        <p:nvSpPr>
          <p:cNvPr id="267268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6705600" y="1600200"/>
            <a:ext cx="3810000" cy="499268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u="sng" dirty="0">
                <a:solidFill>
                  <a:srgbClr val="FF0000"/>
                </a:solidFill>
              </a:rPr>
              <a:t>How does the transmitter assess whether there is saturation?</a:t>
            </a:r>
            <a:endParaRPr lang="en-US" sz="2400" dirty="0"/>
          </a:p>
          <a:p>
            <a:r>
              <a:rPr lang="en-US" sz="2400" dirty="0"/>
              <a:t>segment loss = timeout or 3 duplicate receipts</a:t>
            </a:r>
          </a:p>
          <a:p>
            <a:r>
              <a:rPr lang="en-US" sz="2400" dirty="0"/>
              <a:t>TCP transmitter reduces the rate (</a:t>
            </a:r>
            <a:r>
              <a:rPr lang="en-US" sz="2400" dirty="0" err="1"/>
              <a:t>CongWin</a:t>
            </a:r>
            <a:r>
              <a:rPr lang="en-US" sz="2400" dirty="0"/>
              <a:t>) after segment loss.</a:t>
            </a:r>
          </a:p>
          <a:p>
            <a:pPr>
              <a:buNone/>
            </a:pPr>
            <a:r>
              <a:rPr lang="en-US" sz="2400" u="sng" dirty="0">
                <a:solidFill>
                  <a:schemeClr val="accent6"/>
                </a:solidFill>
              </a:rPr>
              <a:t>three mechanisms:</a:t>
            </a:r>
            <a:endParaRPr lang="en-US" sz="2400" dirty="0">
              <a:solidFill>
                <a:schemeClr val="accent6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AIMD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slow start</a:t>
            </a:r>
          </a:p>
          <a:p>
            <a:pPr lvl="1"/>
            <a:r>
              <a:rPr lang="en-US" sz="2000" dirty="0"/>
              <a:t>reaction to timeout</a:t>
            </a:r>
          </a:p>
        </p:txBody>
      </p:sp>
      <p:grpSp>
        <p:nvGrpSpPr>
          <p:cNvPr id="4" name="Group 3"/>
          <p:cNvGrpSpPr/>
          <p:nvPr>
            <p:custDataLst>
              <p:tags r:id="rId5"/>
            </p:custDataLst>
          </p:nvPr>
        </p:nvGrpSpPr>
        <p:grpSpPr>
          <a:xfrm>
            <a:off x="1775521" y="3573014"/>
            <a:ext cx="4410075" cy="868082"/>
            <a:chOff x="251520" y="3573014"/>
            <a:chExt cx="4410075" cy="868082"/>
          </a:xfrm>
        </p:grpSpPr>
        <p:grpSp>
          <p:nvGrpSpPr>
            <p:cNvPr id="2" name="Group 5"/>
            <p:cNvGrpSpPr>
              <a:grpSpLocks/>
            </p:cNvGrpSpPr>
            <p:nvPr>
              <p:custDataLst>
                <p:tags r:id="rId7"/>
              </p:custDataLst>
            </p:nvPr>
          </p:nvGrpSpPr>
          <p:grpSpPr bwMode="auto">
            <a:xfrm>
              <a:off x="251520" y="3573014"/>
              <a:ext cx="4410075" cy="868082"/>
              <a:chOff x="1104" y="3564"/>
              <a:chExt cx="2778" cy="581"/>
            </a:xfrm>
          </p:grpSpPr>
          <p:sp>
            <p:nvSpPr>
              <p:cNvPr id="267270" name="Text Box 6"/>
              <p:cNvSpPr txBox="1">
                <a:spLocks noChangeArrowheads="1"/>
              </p:cNvSpPr>
              <p:nvPr/>
            </p:nvSpPr>
            <p:spPr bwMode="auto">
              <a:xfrm>
                <a:off x="1104" y="3671"/>
                <a:ext cx="953" cy="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Eff. bitrate =</a:t>
                </a:r>
                <a:r>
                  <a:rPr lang="en-US" sz="1000" dirty="0">
                    <a:latin typeface="Times New Roman" pitchFamily="18" charset="0"/>
                  </a:rPr>
                  <a:t> </a:t>
                </a:r>
              </a:p>
            </p:txBody>
          </p:sp>
          <p:sp>
            <p:nvSpPr>
              <p:cNvPr id="267271" name="Text Box 7"/>
              <p:cNvSpPr txBox="1">
                <a:spLocks noChangeArrowheads="1"/>
              </p:cNvSpPr>
              <p:nvPr/>
            </p:nvSpPr>
            <p:spPr bwMode="auto">
              <a:xfrm>
                <a:off x="2216" y="3575"/>
                <a:ext cx="80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 err="1"/>
                  <a:t>CongWin</a:t>
                </a:r>
                <a:r>
                  <a:rPr lang="en-US" sz="1000" dirty="0">
                    <a:latin typeface="Times New Roman" pitchFamily="18" charset="0"/>
                  </a:rPr>
                  <a:t> </a:t>
                </a:r>
              </a:p>
            </p:txBody>
          </p:sp>
          <p:sp>
            <p:nvSpPr>
              <p:cNvPr id="267272" name="Text Box 8"/>
              <p:cNvSpPr txBox="1">
                <a:spLocks noChangeArrowheads="1"/>
              </p:cNvSpPr>
              <p:nvPr/>
            </p:nvSpPr>
            <p:spPr bwMode="auto">
              <a:xfrm>
                <a:off x="2333" y="3797"/>
                <a:ext cx="449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RTT</a:t>
                </a:r>
                <a:r>
                  <a:rPr lang="en-US" sz="1000" dirty="0">
                    <a:latin typeface="Times New Roman" pitchFamily="18" charset="0"/>
                  </a:rPr>
                  <a:t> </a:t>
                </a:r>
              </a:p>
            </p:txBody>
          </p:sp>
          <p:sp>
            <p:nvSpPr>
              <p:cNvPr id="267273" name="Text Box 9"/>
              <p:cNvSpPr txBox="1">
                <a:spLocks noChangeArrowheads="1"/>
              </p:cNvSpPr>
              <p:nvPr/>
            </p:nvSpPr>
            <p:spPr bwMode="auto">
              <a:xfrm>
                <a:off x="3080" y="3695"/>
                <a:ext cx="54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byte/s</a:t>
                </a:r>
                <a:endParaRPr lang="en-US" sz="1000" dirty="0"/>
              </a:p>
            </p:txBody>
          </p:sp>
          <p:sp>
            <p:nvSpPr>
              <p:cNvPr id="267274" name="Line 10"/>
              <p:cNvSpPr>
                <a:spLocks noChangeShapeType="1"/>
              </p:cNvSpPr>
              <p:nvPr/>
            </p:nvSpPr>
            <p:spPr bwMode="auto">
              <a:xfrm flipV="1">
                <a:off x="2262" y="3804"/>
                <a:ext cx="636" cy="0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67275" name="Rectangle 11"/>
              <p:cNvSpPr>
                <a:spLocks noChangeArrowheads="1"/>
              </p:cNvSpPr>
              <p:nvPr/>
            </p:nvSpPr>
            <p:spPr bwMode="auto">
              <a:xfrm>
                <a:off x="1104" y="3564"/>
                <a:ext cx="2778" cy="51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cxnSp>
          <p:nvCxnSpPr>
            <p:cNvPr id="5" name="Straight Connector 4"/>
            <p:cNvCxnSpPr/>
            <p:nvPr>
              <p:custDataLst>
                <p:tags r:id="rId8"/>
              </p:custDataLst>
            </p:nvPr>
          </p:nvCxnSpPr>
          <p:spPr>
            <a:xfrm>
              <a:off x="1763688" y="3968957"/>
              <a:ext cx="14564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3933567-034E-4DC0-9CAF-6848569470D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7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7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67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7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7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67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7" grpId="0" uiExpand="1" build="p"/>
      <p:bldP spid="26726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Transport-</a:t>
            </a:r>
            <a:r>
              <a:rPr lang="nb-NO" dirty="0" err="1"/>
              <a:t>Layer</a:t>
            </a:r>
            <a:r>
              <a:rPr lang="nb-NO" dirty="0"/>
              <a:t> </a:t>
            </a:r>
            <a:r>
              <a:rPr lang="nb-NO" dirty="0" err="1"/>
              <a:t>Protocols</a:t>
            </a:r>
            <a:endParaRPr lang="nb-NO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91544" y="1052736"/>
            <a:ext cx="8676456" cy="5328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The internet uses the </a:t>
            </a:r>
            <a:r>
              <a:rPr lang="en-US" sz="2800" dirty="0">
                <a:solidFill>
                  <a:schemeClr val="accent2"/>
                </a:solidFill>
              </a:rPr>
              <a:t>network</a:t>
            </a:r>
            <a:r>
              <a:rPr lang="en-US" sz="2800" dirty="0"/>
              <a:t>-protocol </a:t>
            </a:r>
            <a:r>
              <a:rPr lang="en-US" sz="2800" dirty="0">
                <a:solidFill>
                  <a:schemeClr val="accent2"/>
                </a:solidFill>
              </a:rPr>
              <a:t>IP</a:t>
            </a:r>
          </a:p>
          <a:p>
            <a:pPr lvl="2"/>
            <a:r>
              <a:rPr lang="en-US" sz="2000" dirty="0"/>
              <a:t>does its best, but gives no guarantees</a:t>
            </a:r>
          </a:p>
          <a:p>
            <a:pPr lvl="2"/>
            <a:r>
              <a:rPr lang="en-US" sz="2000" dirty="0"/>
              <a:t>«Best effort»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UDP</a:t>
            </a:r>
          </a:p>
          <a:p>
            <a:pPr lvl="2"/>
            <a:r>
              <a:rPr lang="en-US" sz="2000" dirty="0"/>
              <a:t>Sends a </a:t>
            </a:r>
            <a:r>
              <a:rPr lang="en-US" sz="2000" dirty="0">
                <a:solidFill>
                  <a:schemeClr val="accent2"/>
                </a:solidFill>
              </a:rPr>
              <a:t>datagram</a:t>
            </a:r>
            <a:r>
              <a:rPr lang="en-US" sz="2000" dirty="0"/>
              <a:t>, which may consist of several parts, to the recipient and hopes it arrives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Improves </a:t>
            </a:r>
            <a:r>
              <a:rPr lang="en-US" sz="2000" dirty="0">
                <a:solidFill>
                  <a:schemeClr val="accent2"/>
                </a:solidFill>
              </a:rPr>
              <a:t>IP</a:t>
            </a:r>
            <a:r>
              <a:rPr lang="en-US" sz="2000" dirty="0"/>
              <a:t> only with </a:t>
            </a:r>
            <a:r>
              <a:rPr lang="en-US" sz="2000" dirty="0">
                <a:solidFill>
                  <a:schemeClr val="accent2"/>
                </a:solidFill>
              </a:rPr>
              <a:t>end-to-end</a:t>
            </a:r>
            <a:r>
              <a:rPr lang="en-US" sz="2000" dirty="0"/>
              <a:t> control and </a:t>
            </a:r>
            <a:r>
              <a:rPr lang="en-US" sz="2000" dirty="0">
                <a:solidFill>
                  <a:schemeClr val="accent2"/>
                </a:solidFill>
              </a:rPr>
              <a:t>error-checking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TCP</a:t>
            </a:r>
          </a:p>
          <a:p>
            <a:pPr lvl="2"/>
            <a:r>
              <a:rPr lang="en-US" sz="2000" dirty="0"/>
              <a:t>Creates a "fixed" connection.</a:t>
            </a:r>
          </a:p>
          <a:p>
            <a:pPr lvl="2"/>
            <a:r>
              <a:rPr lang="en-US" sz="2000" dirty="0"/>
              <a:t>Adds </a:t>
            </a:r>
            <a:r>
              <a:rPr lang="en-US" sz="2000" dirty="0">
                <a:solidFill>
                  <a:schemeClr val="accent2"/>
                </a:solidFill>
              </a:rPr>
              <a:t>move-control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sequence-number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time control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error checking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traffic-cork control </a:t>
            </a:r>
            <a:r>
              <a:rPr lang="en-US" sz="2000" dirty="0"/>
              <a:t>(congestion control)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CF59B-E486-4A2F-B99B-633E472D32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</a:t>
            </a:fld>
            <a:r>
              <a:rPr lang="en-US" dirty="0"/>
              <a:t>/92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uiExpand="1" build="p"/>
      <p:bldP spid="145411" grpId="1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752600" y="228600"/>
            <a:ext cx="8458200" cy="628650"/>
          </a:xfrm>
        </p:spPr>
        <p:txBody>
          <a:bodyPr>
            <a:normAutofit/>
          </a:bodyPr>
          <a:lstStyle/>
          <a:p>
            <a:r>
              <a:rPr lang="en-US" sz="3600" dirty="0"/>
              <a:t>TCP traffic cork control (AIMD)</a:t>
            </a:r>
            <a:endParaRPr lang="en-US" sz="2800" dirty="0"/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1506260" y="2996952"/>
          <a:ext cx="7802563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7802280" imgH="3540960" progId="Visio.Drawing.11">
                  <p:embed/>
                </p:oleObj>
              </mc:Choice>
              <mc:Fallback>
                <p:oleObj name="VISIO" r:id="rId9" imgW="7802280" imgH="3540960" progId="Visio.Drawing.11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260" y="2996952"/>
                        <a:ext cx="7802563" cy="354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Text Box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68209" y="3284985"/>
            <a:ext cx="37165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err="1"/>
              <a:t>Sagtann</a:t>
            </a:r>
            <a:r>
              <a:rPr lang="en-US" sz="2000" dirty="0"/>
              <a:t> behavior:</a:t>
            </a:r>
          </a:p>
          <a:p>
            <a:r>
              <a:rPr lang="en-US" sz="2000" dirty="0"/>
              <a:t>Tests the bandwidth until there </a:t>
            </a:r>
          </a:p>
          <a:p>
            <a:r>
              <a:rPr lang="en-US" sz="2000" dirty="0"/>
              <a:t>is a packet loss</a:t>
            </a:r>
          </a:p>
          <a:p>
            <a:r>
              <a:rPr lang="en-US" sz="2000" dirty="0"/>
              <a:t>Sharply reduces emissions</a:t>
            </a:r>
          </a:p>
          <a:p>
            <a:r>
              <a:rPr lang="en-US" sz="2000" dirty="0"/>
              <a:t>Tests again…</a:t>
            </a:r>
          </a:p>
          <a:p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981200" y="1124744"/>
            <a:ext cx="82296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Method: </a:t>
            </a:r>
            <a:r>
              <a:rPr lang="nb-NO" dirty="0" err="1"/>
              <a:t>Carefully</a:t>
            </a:r>
            <a:r>
              <a:rPr lang="nb-NO" dirty="0"/>
              <a:t>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emission</a:t>
            </a:r>
            <a:r>
              <a:rPr lang="nb-NO" dirty="0"/>
              <a:t> rate (</a:t>
            </a:r>
            <a:r>
              <a:rPr lang="nb-NO" dirty="0" err="1"/>
              <a:t>window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), </a:t>
            </a:r>
            <a:r>
              <a:rPr lang="nb-NO" dirty="0" err="1"/>
              <a:t>look</a:t>
            </a:r>
            <a:r>
              <a:rPr lang="nb-NO" dirty="0"/>
              <a:t> for </a:t>
            </a:r>
            <a:r>
              <a:rPr lang="nb-NO" dirty="0" err="1"/>
              <a:t>available</a:t>
            </a:r>
            <a:r>
              <a:rPr lang="nb-NO" dirty="0"/>
              <a:t> </a:t>
            </a:r>
            <a:r>
              <a:rPr lang="nb-NO" dirty="0" err="1"/>
              <a:t>bandwidth</a:t>
            </a:r>
            <a:r>
              <a:rPr lang="nb-NO" dirty="0"/>
              <a:t>,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 loss </a:t>
            </a:r>
            <a:r>
              <a:rPr lang="nb-NO" dirty="0" err="1"/>
              <a:t>occurs</a:t>
            </a:r>
            <a:r>
              <a:rPr lang="nb-NO" dirty="0"/>
              <a:t>.</a:t>
            </a:r>
          </a:p>
          <a:p>
            <a:r>
              <a:rPr lang="nb-NO" dirty="0">
                <a:solidFill>
                  <a:srgbClr val="FF0000"/>
                </a:solidFill>
              </a:rPr>
              <a:t>Additive </a:t>
            </a:r>
            <a:r>
              <a:rPr lang="nb-NO" dirty="0" err="1">
                <a:solidFill>
                  <a:srgbClr val="FF0000"/>
                </a:solidFill>
              </a:rPr>
              <a:t>increase</a:t>
            </a:r>
            <a:r>
              <a:rPr lang="nb-NO" dirty="0">
                <a:solidFill>
                  <a:srgbClr val="FF0000"/>
                </a:solidFill>
              </a:rPr>
              <a:t>: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CongWin</a:t>
            </a:r>
            <a:r>
              <a:rPr lang="nb-NO" dirty="0"/>
              <a:t> by 1 MSS (Max Segment </a:t>
            </a:r>
            <a:r>
              <a:rPr lang="nb-NO" dirty="0" err="1"/>
              <a:t>Size</a:t>
            </a:r>
            <a:r>
              <a:rPr lang="nb-NO" dirty="0"/>
              <a:t>) </a:t>
            </a:r>
            <a:r>
              <a:rPr lang="nb-NO" dirty="0" err="1"/>
              <a:t>each</a:t>
            </a:r>
            <a:r>
              <a:rPr lang="nb-NO" dirty="0"/>
              <a:t> RTT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 loss </a:t>
            </a:r>
            <a:r>
              <a:rPr lang="nb-NO" dirty="0" err="1"/>
              <a:t>occurs</a:t>
            </a:r>
            <a:endParaRPr lang="nb-NO" dirty="0"/>
          </a:p>
          <a:p>
            <a:r>
              <a:rPr lang="nb-NO" dirty="0" err="1">
                <a:solidFill>
                  <a:srgbClr val="FF0000"/>
                </a:solidFill>
              </a:rPr>
              <a:t>multiplicative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lowering</a:t>
            </a:r>
            <a:r>
              <a:rPr lang="nb-NO" dirty="0"/>
              <a:t>: </a:t>
            </a:r>
            <a:r>
              <a:rPr lang="nb-NO" dirty="0" err="1"/>
              <a:t>cut</a:t>
            </a:r>
            <a:r>
              <a:rPr lang="nb-NO" dirty="0"/>
              <a:t> </a:t>
            </a:r>
            <a:r>
              <a:rPr lang="nb-NO" dirty="0" err="1"/>
              <a:t>CongWin</a:t>
            </a:r>
            <a:r>
              <a:rPr lang="nb-NO" dirty="0"/>
              <a:t> in half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 loss.</a:t>
            </a:r>
          </a:p>
          <a:p>
            <a:endParaRPr lang="nb-NO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B908103-CF22-4235-AF7B-8016830A6EB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800912" y="188640"/>
            <a:ext cx="6336704" cy="620688"/>
          </a:xfrm>
        </p:spPr>
        <p:txBody>
          <a:bodyPr>
            <a:normAutofit/>
          </a:bodyPr>
          <a:lstStyle/>
          <a:p>
            <a:r>
              <a:rPr lang="en-US" dirty="0"/>
              <a:t>TCP AIMD</a:t>
            </a:r>
          </a:p>
        </p:txBody>
      </p:sp>
      <p:sp>
        <p:nvSpPr>
          <p:cNvPr id="268295" name="Rectangle 7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1771651" y="1085850"/>
            <a:ext cx="4391025" cy="14478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u="sng" dirty="0">
                <a:solidFill>
                  <a:srgbClr val="FF0000"/>
                </a:solidFill>
              </a:rPr>
              <a:t>multiplicative reduction (MD):</a:t>
            </a:r>
          </a:p>
          <a:p>
            <a:pPr>
              <a:buNone/>
            </a:pPr>
            <a:r>
              <a:rPr lang="en-US" dirty="0"/>
              <a:t>half </a:t>
            </a:r>
            <a:r>
              <a:rPr lang="en-US" b="1" dirty="0" err="1">
                <a:latin typeface="Courier New" pitchFamily="49" charset="0"/>
              </a:rPr>
              <a:t>CongWin</a:t>
            </a:r>
            <a:r>
              <a:rPr lang="en-US" dirty="0"/>
              <a:t> after segment loss (minimum one MSS)</a:t>
            </a:r>
          </a:p>
        </p:txBody>
      </p:sp>
      <p:graphicFrame>
        <p:nvGraphicFramePr>
          <p:cNvPr id="336896" name="Object 0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2817814" y="2667000"/>
          <a:ext cx="6403975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8287893" imgH="4029862" progId="Visio.Drawing.11">
                  <p:embed/>
                </p:oleObj>
              </mc:Choice>
              <mc:Fallback>
                <p:oleObj name="Visio" r:id="rId9" imgW="8287893" imgH="4029862" progId="Visio.Drawing.11">
                  <p:embed/>
                  <p:pic>
                    <p:nvPicPr>
                      <p:cNvPr id="33689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4" y="2667000"/>
                        <a:ext cx="6403975" cy="311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6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24600" y="1066800"/>
            <a:ext cx="40147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400" u="sng" dirty="0">
                <a:solidFill>
                  <a:srgbClr val="FF0000"/>
                </a:solidFill>
              </a:rPr>
              <a:t>additive increase (AI): </a:t>
            </a:r>
            <a:r>
              <a:rPr lang="en-US" sz="2400" b="1" dirty="0" err="1">
                <a:latin typeface="Courier New" pitchFamily="49" charset="0"/>
              </a:rPr>
              <a:t>CongWin</a:t>
            </a:r>
            <a:r>
              <a:rPr lang="en-US" sz="2400" dirty="0"/>
              <a:t> </a:t>
            </a:r>
            <a:r>
              <a:rPr lang="en-US" sz="2400" dirty="0" err="1"/>
              <a:t>ncreased</a:t>
            </a:r>
            <a:r>
              <a:rPr lang="en-US" sz="2400" dirty="0"/>
              <a:t> by one MSS for each RTT in the absence of segment loss (congestion avoidance phase)</a:t>
            </a:r>
          </a:p>
        </p:txBody>
      </p:sp>
      <p:sp>
        <p:nvSpPr>
          <p:cNvPr id="268297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43401" y="5867401"/>
            <a:ext cx="34696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Long-lasting TCP connection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6C8A9CC-C3D4-41C0-BC2A-5D3C1ACD5EE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5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TCP Slow-start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z="2400" dirty="0"/>
              <a:t>When the connection is established, </a:t>
            </a:r>
            <a:r>
              <a:rPr lang="en-US" sz="2400" b="1" dirty="0" err="1">
                <a:latin typeface="Courier New" pitchFamily="49" charset="0"/>
              </a:rPr>
              <a:t>CongWin</a:t>
            </a:r>
            <a:r>
              <a:rPr lang="en-US" sz="2400" dirty="0"/>
              <a:t> = 1 MSS</a:t>
            </a:r>
          </a:p>
          <a:p>
            <a:pPr lvl="1"/>
            <a:r>
              <a:rPr lang="en-US" sz="2000" dirty="0"/>
              <a:t>Example: MSS = 500 octets and RTT = 200 </a:t>
            </a:r>
            <a:r>
              <a:rPr lang="en-US" sz="2000" dirty="0" err="1"/>
              <a:t>ms</a:t>
            </a:r>
            <a:endParaRPr lang="en-US" sz="2000" dirty="0"/>
          </a:p>
          <a:p>
            <a:pPr lvl="1"/>
            <a:r>
              <a:rPr lang="en-US" sz="2000" dirty="0" err="1"/>
              <a:t>initiell</a:t>
            </a:r>
            <a:r>
              <a:rPr lang="en-US" sz="2000" dirty="0"/>
              <a:t> rate = 20 kb/s</a:t>
            </a:r>
          </a:p>
          <a:p>
            <a:r>
              <a:rPr lang="en-US" sz="2400" dirty="0"/>
              <a:t>available data rate may be &gt;&gt; MSS/RTT</a:t>
            </a:r>
          </a:p>
          <a:p>
            <a:pPr lvl="1"/>
            <a:r>
              <a:rPr lang="en-US" sz="2000" dirty="0"/>
              <a:t>desirable to increase the rate immediately up to a reasonable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>
              <a:buSzPct val="85000"/>
            </a:pPr>
            <a:r>
              <a:rPr lang="en-US" dirty="0"/>
              <a:t>When the connection is established, increase the rate exponentially until the first segment loss</a:t>
            </a:r>
          </a:p>
          <a:p>
            <a:pPr>
              <a:buSzPct val="85000"/>
            </a:pPr>
            <a:endParaRPr lang="en-US" dirty="0"/>
          </a:p>
          <a:p>
            <a:pPr>
              <a:buSzPct val="85000"/>
            </a:pPr>
            <a:r>
              <a:rPr lang="en-US" dirty="0"/>
              <a:t>It is now common to use </a:t>
            </a:r>
            <a:r>
              <a:rPr lang="en-US" dirty="0" err="1"/>
              <a:t>Windowscaling</a:t>
            </a:r>
            <a:r>
              <a:rPr lang="en-US" dirty="0"/>
              <a:t>: Typically you start with 2 MSS in </a:t>
            </a:r>
            <a:r>
              <a:rPr lang="en-US" dirty="0" err="1"/>
              <a:t>CongWin</a:t>
            </a:r>
            <a:endParaRPr lang="en-US" dirty="0"/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dirty="0"/>
          </a:p>
          <a:p>
            <a:endParaRPr lang="nb-NO" dirty="0"/>
          </a:p>
        </p:txBody>
      </p:sp>
      <p:sp>
        <p:nvSpPr>
          <p:cNvPr id="2703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00800" y="1600200"/>
            <a:ext cx="403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nb-NO" sz="240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400687A-9F16-47A0-AFF1-5B645F1054D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3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TCP Slow-start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z="2400" dirty="0"/>
              <a:t>At the start of the connection, the rate increases exponentially until you experience segment loss:</a:t>
            </a:r>
          </a:p>
          <a:p>
            <a:pPr lvl="1"/>
            <a:r>
              <a:rPr lang="en-US" sz="2000" dirty="0" err="1"/>
              <a:t>CongWin</a:t>
            </a:r>
            <a:r>
              <a:rPr lang="en-US" sz="2000" dirty="0"/>
              <a:t> doubles each RTT</a:t>
            </a:r>
          </a:p>
          <a:p>
            <a:pPr lvl="1"/>
            <a:r>
              <a:rPr lang="en-US" sz="2000" dirty="0"/>
              <a:t>done by increasing </a:t>
            </a:r>
            <a:r>
              <a:rPr lang="en-US" sz="2000" dirty="0" err="1"/>
              <a:t>CongWin</a:t>
            </a:r>
            <a:r>
              <a:rPr lang="en-US" sz="2000" dirty="0"/>
              <a:t> for each ACK received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Summarized: </a:t>
            </a:r>
            <a:r>
              <a:rPr lang="en-US" sz="2400" u="sng" dirty="0"/>
              <a:t>initial rate is low but increasing exponentially</a:t>
            </a:r>
            <a:endParaRPr lang="en-US" sz="2400" dirty="0"/>
          </a:p>
        </p:txBody>
      </p:sp>
      <p:grpSp>
        <p:nvGrpSpPr>
          <p:cNvPr id="2" name="Group 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477001" y="1752601"/>
            <a:ext cx="3186113" cy="4335463"/>
            <a:chOff x="3334" y="827"/>
            <a:chExt cx="2007" cy="2731"/>
          </a:xfrm>
        </p:grpSpPr>
        <p:sp>
          <p:nvSpPr>
            <p:cNvPr id="272390" name="Line 6"/>
            <p:cNvSpPr>
              <a:spLocks noChangeShapeType="1"/>
            </p:cNvSpPr>
            <p:nvPr/>
          </p:nvSpPr>
          <p:spPr bwMode="auto">
            <a:xfrm>
              <a:off x="3591" y="1227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337920" name="Object 0"/>
            <p:cNvGraphicFramePr>
              <a:graphicFrameLocks noChangeAspect="1"/>
            </p:cNvGraphicFramePr>
            <p:nvPr/>
          </p:nvGraphicFramePr>
          <p:xfrm>
            <a:off x="3334" y="827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33792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827"/>
                          <a:ext cx="306" cy="2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2392" name="Text Box 8"/>
            <p:cNvSpPr txBox="1">
              <a:spLocks noChangeArrowheads="1"/>
            </p:cNvSpPr>
            <p:nvPr/>
          </p:nvSpPr>
          <p:spPr bwMode="auto">
            <a:xfrm>
              <a:off x="3592" y="827"/>
              <a:ext cx="54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Host A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72393" name="Text Box 9"/>
            <p:cNvSpPr txBox="1">
              <a:spLocks noChangeArrowheads="1"/>
            </p:cNvSpPr>
            <p:nvPr/>
          </p:nvSpPr>
          <p:spPr bwMode="auto">
            <a:xfrm rot="408567">
              <a:off x="4257" y="1206"/>
              <a:ext cx="69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 pitchFamily="34" charset="0"/>
                </a:rPr>
                <a:t>ett segment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72394" name="Text Box 10"/>
            <p:cNvSpPr txBox="1">
              <a:spLocks noChangeArrowheads="1"/>
            </p:cNvSpPr>
            <p:nvPr/>
          </p:nvSpPr>
          <p:spPr bwMode="auto">
            <a:xfrm rot="-5400000">
              <a:off x="3312" y="1356"/>
              <a:ext cx="33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RTT</a:t>
              </a:r>
              <a:endParaRPr lang="en-US" sz="1000">
                <a:latin typeface="Times New Roman" pitchFamily="18" charset="0"/>
              </a:endParaRPr>
            </a:p>
          </p:txBody>
        </p:sp>
        <p:graphicFrame>
          <p:nvGraphicFramePr>
            <p:cNvPr id="337921" name="Object 1"/>
            <p:cNvGraphicFramePr>
              <a:graphicFrameLocks noChangeAspect="1"/>
            </p:cNvGraphicFramePr>
            <p:nvPr/>
          </p:nvGraphicFramePr>
          <p:xfrm>
            <a:off x="5008" y="833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337921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8" y="833"/>
                          <a:ext cx="306" cy="2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2396" name="Text Box 12"/>
            <p:cNvSpPr txBox="1">
              <a:spLocks noChangeArrowheads="1"/>
            </p:cNvSpPr>
            <p:nvPr/>
          </p:nvSpPr>
          <p:spPr bwMode="auto">
            <a:xfrm>
              <a:off x="4552" y="839"/>
              <a:ext cx="5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Host B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72397" name="Line 13"/>
            <p:cNvSpPr>
              <a:spLocks noChangeShapeType="1"/>
            </p:cNvSpPr>
            <p:nvPr/>
          </p:nvSpPr>
          <p:spPr bwMode="auto">
            <a:xfrm>
              <a:off x="3588" y="1110"/>
              <a:ext cx="0" cy="2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398" name="Line 14"/>
            <p:cNvSpPr>
              <a:spLocks noChangeShapeType="1"/>
            </p:cNvSpPr>
            <p:nvPr/>
          </p:nvSpPr>
          <p:spPr bwMode="auto">
            <a:xfrm>
              <a:off x="5172" y="1134"/>
              <a:ext cx="0" cy="2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399" name="Line 15"/>
            <p:cNvSpPr>
              <a:spLocks noChangeShapeType="1"/>
            </p:cNvSpPr>
            <p:nvPr/>
          </p:nvSpPr>
          <p:spPr bwMode="auto">
            <a:xfrm flipH="1" flipV="1">
              <a:off x="3474" y="1218"/>
              <a:ext cx="3" cy="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0" name="Line 16"/>
            <p:cNvSpPr>
              <a:spLocks noChangeShapeType="1"/>
            </p:cNvSpPr>
            <p:nvPr/>
          </p:nvSpPr>
          <p:spPr bwMode="auto">
            <a:xfrm>
              <a:off x="3480" y="1572"/>
              <a:ext cx="3" cy="1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1" name="Line 17"/>
            <p:cNvSpPr>
              <a:spLocks noChangeShapeType="1"/>
            </p:cNvSpPr>
            <p:nvPr/>
          </p:nvSpPr>
          <p:spPr bwMode="auto">
            <a:xfrm flipV="1">
              <a:off x="3576" y="1482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5017" y="3212"/>
              <a:ext cx="324" cy="233"/>
              <a:chOff x="3342" y="3530"/>
              <a:chExt cx="324" cy="233"/>
            </a:xfrm>
          </p:grpSpPr>
          <p:sp>
            <p:nvSpPr>
              <p:cNvPr id="272403" name="Rectangle 19"/>
              <p:cNvSpPr>
                <a:spLocks noChangeArrowheads="1"/>
              </p:cNvSpPr>
              <p:nvPr/>
            </p:nvSpPr>
            <p:spPr bwMode="auto">
              <a:xfrm>
                <a:off x="3342" y="3576"/>
                <a:ext cx="324" cy="15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04" name="Text Box 20"/>
              <p:cNvSpPr txBox="1">
                <a:spLocks noChangeArrowheads="1"/>
              </p:cNvSpPr>
              <p:nvPr/>
            </p:nvSpPr>
            <p:spPr bwMode="auto">
              <a:xfrm>
                <a:off x="3357" y="3530"/>
                <a:ext cx="27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/>
                  <a:t>tid</a:t>
                </a:r>
                <a:endParaRPr lang="en-US" sz="1000">
                  <a:latin typeface="Times New Roman" pitchFamily="18" charset="0"/>
                </a:endParaRPr>
              </a:p>
            </p:txBody>
          </p:sp>
        </p:grpSp>
        <p:sp>
          <p:nvSpPr>
            <p:cNvPr id="272405" name="Line 21"/>
            <p:cNvSpPr>
              <a:spLocks noChangeShapeType="1"/>
            </p:cNvSpPr>
            <p:nvPr/>
          </p:nvSpPr>
          <p:spPr bwMode="auto">
            <a:xfrm>
              <a:off x="3594" y="1719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6" name="Line 22"/>
            <p:cNvSpPr>
              <a:spLocks noChangeShapeType="1"/>
            </p:cNvSpPr>
            <p:nvPr/>
          </p:nvSpPr>
          <p:spPr bwMode="auto">
            <a:xfrm>
              <a:off x="3591" y="1773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7" name="Line 23"/>
            <p:cNvSpPr>
              <a:spLocks noChangeShapeType="1"/>
            </p:cNvSpPr>
            <p:nvPr/>
          </p:nvSpPr>
          <p:spPr bwMode="auto">
            <a:xfrm flipV="1">
              <a:off x="3591" y="2103"/>
              <a:ext cx="1593" cy="2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8" name="Line 24"/>
            <p:cNvSpPr>
              <a:spLocks noChangeShapeType="1"/>
            </p:cNvSpPr>
            <p:nvPr/>
          </p:nvSpPr>
          <p:spPr bwMode="auto">
            <a:xfrm flipV="1">
              <a:off x="3600" y="2181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2409" name="Text Box 25"/>
            <p:cNvSpPr txBox="1">
              <a:spLocks noChangeArrowheads="1"/>
            </p:cNvSpPr>
            <p:nvPr/>
          </p:nvSpPr>
          <p:spPr bwMode="auto">
            <a:xfrm rot="408567">
              <a:off x="4243" y="1701"/>
              <a:ext cx="7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 pitchFamily="34" charset="0"/>
                </a:rPr>
                <a:t>to segmenter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72410" name="Text Box 26"/>
            <p:cNvSpPr txBox="1">
              <a:spLocks noChangeArrowheads="1"/>
            </p:cNvSpPr>
            <p:nvPr/>
          </p:nvSpPr>
          <p:spPr bwMode="auto">
            <a:xfrm rot="408567">
              <a:off x="4280" y="2340"/>
              <a:ext cx="8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 pitchFamily="34" charset="0"/>
                </a:rPr>
                <a:t>fire segmenter</a:t>
              </a:r>
              <a:endParaRPr lang="en-US" sz="1000">
                <a:latin typeface="Times New Roman" pitchFamily="18" charset="0"/>
              </a:endParaRPr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3588" y="2352"/>
              <a:ext cx="1587" cy="411"/>
              <a:chOff x="3954" y="2214"/>
              <a:chExt cx="1587" cy="411"/>
            </a:xfrm>
          </p:grpSpPr>
          <p:sp>
            <p:nvSpPr>
              <p:cNvPr id="272412" name="Line 28"/>
              <p:cNvSpPr>
                <a:spLocks noChangeShapeType="1"/>
              </p:cNvSpPr>
              <p:nvPr/>
            </p:nvSpPr>
            <p:spPr bwMode="auto">
              <a:xfrm>
                <a:off x="3963" y="2214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13" name="Line 29"/>
              <p:cNvSpPr>
                <a:spLocks noChangeShapeType="1"/>
              </p:cNvSpPr>
              <p:nvPr/>
            </p:nvSpPr>
            <p:spPr bwMode="auto">
              <a:xfrm>
                <a:off x="3954" y="2274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14" name="Line 30"/>
              <p:cNvSpPr>
                <a:spLocks noChangeShapeType="1"/>
              </p:cNvSpPr>
              <p:nvPr/>
            </p:nvSpPr>
            <p:spPr bwMode="auto">
              <a:xfrm>
                <a:off x="3963" y="2340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15" name="Line 31"/>
              <p:cNvSpPr>
                <a:spLocks noChangeShapeType="1"/>
              </p:cNvSpPr>
              <p:nvPr/>
            </p:nvSpPr>
            <p:spPr bwMode="auto">
              <a:xfrm>
                <a:off x="3957" y="2403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5" name="Group 32"/>
            <p:cNvGrpSpPr>
              <a:grpSpLocks/>
            </p:cNvGrpSpPr>
            <p:nvPr/>
          </p:nvGrpSpPr>
          <p:grpSpPr bwMode="auto">
            <a:xfrm flipV="1">
              <a:off x="3768" y="2592"/>
              <a:ext cx="1404" cy="381"/>
              <a:chOff x="3954" y="2214"/>
              <a:chExt cx="1587" cy="411"/>
            </a:xfrm>
          </p:grpSpPr>
          <p:sp>
            <p:nvSpPr>
              <p:cNvPr id="272417" name="Line 33"/>
              <p:cNvSpPr>
                <a:spLocks noChangeShapeType="1"/>
              </p:cNvSpPr>
              <p:nvPr/>
            </p:nvSpPr>
            <p:spPr bwMode="auto">
              <a:xfrm>
                <a:off x="3963" y="2214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18" name="Line 34"/>
              <p:cNvSpPr>
                <a:spLocks noChangeShapeType="1"/>
              </p:cNvSpPr>
              <p:nvPr/>
            </p:nvSpPr>
            <p:spPr bwMode="auto">
              <a:xfrm>
                <a:off x="3954" y="2274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19" name="Line 35"/>
              <p:cNvSpPr>
                <a:spLocks noChangeShapeType="1"/>
              </p:cNvSpPr>
              <p:nvPr/>
            </p:nvSpPr>
            <p:spPr bwMode="auto">
              <a:xfrm>
                <a:off x="3963" y="2340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2420" name="Line 36"/>
              <p:cNvSpPr>
                <a:spLocks noChangeShapeType="1"/>
              </p:cNvSpPr>
              <p:nvPr/>
            </p:nvSpPr>
            <p:spPr bwMode="auto">
              <a:xfrm>
                <a:off x="3957" y="2403"/>
                <a:ext cx="1578" cy="22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2BD05DEF-B805-4752-9EA1-2A111E71ADE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2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Reaction to segment loss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1940538" y="1166611"/>
            <a:ext cx="4343400" cy="5184923"/>
          </a:xfrm>
        </p:spPr>
        <p:txBody>
          <a:bodyPr>
            <a:normAutofit/>
          </a:bodyPr>
          <a:lstStyle/>
          <a:p>
            <a:r>
              <a:rPr lang="en-US" sz="2400" dirty="0"/>
              <a:t>After three duplicate receipts:</a:t>
            </a:r>
          </a:p>
          <a:p>
            <a:pPr lvl="1"/>
            <a:r>
              <a:rPr lang="en-US" b="1" dirty="0" err="1">
                <a:latin typeface="Courier New" pitchFamily="49" charset="0"/>
              </a:rPr>
              <a:t>CongWin</a:t>
            </a:r>
            <a:r>
              <a:rPr lang="en-US" dirty="0"/>
              <a:t> is half</a:t>
            </a:r>
          </a:p>
          <a:p>
            <a:pPr lvl="1"/>
            <a:r>
              <a:rPr lang="en-US" dirty="0"/>
              <a:t>the window then grows linearly.</a:t>
            </a:r>
            <a:endParaRPr lang="en-US" sz="2000" dirty="0"/>
          </a:p>
          <a:p>
            <a:r>
              <a:rPr lang="en-US" sz="2400" u="sng" dirty="0"/>
              <a:t>But</a:t>
            </a:r>
            <a:r>
              <a:rPr lang="en-US" sz="2400" dirty="0"/>
              <a:t> after the timeout:</a:t>
            </a:r>
          </a:p>
          <a:p>
            <a:pPr lvl="1"/>
            <a:r>
              <a:rPr lang="en-US" b="1" dirty="0" err="1">
                <a:latin typeface="Courier New" pitchFamily="49" charset="0"/>
              </a:rPr>
              <a:t>CongWin</a:t>
            </a:r>
            <a:r>
              <a:rPr lang="en-US" dirty="0"/>
              <a:t> is set to one MSS</a:t>
            </a:r>
          </a:p>
          <a:p>
            <a:pPr lvl="1"/>
            <a:r>
              <a:rPr lang="en-US" dirty="0"/>
              <a:t>the window then grows exponentially up to half the value before timeout, and then grows linearly</a:t>
            </a:r>
            <a:endParaRPr lang="en-US" sz="2000" dirty="0"/>
          </a:p>
        </p:txBody>
      </p:sp>
      <p:sp>
        <p:nvSpPr>
          <p:cNvPr id="271368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60138" y="1269799"/>
            <a:ext cx="3803650" cy="415498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/>
              <a:t>3 duplicate ACKs indicate that the network can actually deliver a number of segments as these come through</a:t>
            </a:r>
          </a:p>
          <a:p>
            <a:pPr>
              <a:buFontTx/>
              <a:buChar char="•"/>
            </a:pPr>
            <a:r>
              <a:rPr lang="en-US" sz="2400" dirty="0"/>
              <a:t>  Timeout before 3 duplicate ACKs is more alarming, then it seems that very little comes through</a:t>
            </a:r>
            <a:endParaRPr lang="en-US" dirty="0"/>
          </a:p>
        </p:txBody>
      </p:sp>
      <p:sp>
        <p:nvSpPr>
          <p:cNvPr id="271370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75462" y="1071360"/>
            <a:ext cx="151195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Philosophy: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3FAEC23-9ED3-497C-ADC2-7B26BE5C18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2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 build="p"/>
      <p:bldP spid="27136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423592" y="87313"/>
            <a:ext cx="7406208" cy="821408"/>
          </a:xfrm>
        </p:spPr>
        <p:txBody>
          <a:bodyPr>
            <a:normAutofit/>
          </a:bodyPr>
          <a:lstStyle/>
          <a:p>
            <a:r>
              <a:rPr lang="en-US" dirty="0"/>
              <a:t>Response to segment loss (continued)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057400" y="1219200"/>
            <a:ext cx="2819400" cy="2514600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000" dirty="0">
                <a:solidFill>
                  <a:srgbClr val="FF0000"/>
                </a:solidFill>
              </a:rPr>
              <a:t>Q:</a:t>
            </a:r>
            <a:r>
              <a:rPr lang="en-US" sz="2000" dirty="0"/>
              <a:t> </a:t>
            </a:r>
            <a:r>
              <a:rPr lang="en-US" sz="2000" dirty="0" err="1"/>
              <a:t>Når</a:t>
            </a:r>
            <a:r>
              <a:rPr lang="en-US" sz="2000" dirty="0"/>
              <a:t> </a:t>
            </a:r>
            <a:r>
              <a:rPr lang="en-US" sz="2000" dirty="0" err="1"/>
              <a:t>skal</a:t>
            </a:r>
            <a:r>
              <a:rPr lang="en-US" sz="2000" dirty="0"/>
              <a:t> </a:t>
            </a:r>
            <a:r>
              <a:rPr lang="en-US" sz="2000" dirty="0" err="1"/>
              <a:t>eksponentiell</a:t>
            </a:r>
            <a:r>
              <a:rPr lang="en-US" sz="2000" dirty="0"/>
              <a:t> </a:t>
            </a:r>
            <a:r>
              <a:rPr lang="en-US" sz="2000" dirty="0" err="1"/>
              <a:t>økning</a:t>
            </a:r>
            <a:r>
              <a:rPr lang="en-US" sz="2000" dirty="0"/>
              <a:t> </a:t>
            </a:r>
            <a:r>
              <a:rPr lang="en-US" sz="2000" dirty="0" err="1"/>
              <a:t>endres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lineær</a:t>
            </a:r>
            <a:r>
              <a:rPr lang="en-US" sz="2000" dirty="0"/>
              <a:t>? </a:t>
            </a:r>
          </a:p>
          <a:p>
            <a:pPr>
              <a:buFont typeface="ZapfDingbats" pitchFamily="82" charset="2"/>
              <a:buNone/>
            </a:pPr>
            <a:r>
              <a:rPr lang="en-US" sz="2000" dirty="0">
                <a:solidFill>
                  <a:srgbClr val="FF0000"/>
                </a:solidFill>
              </a:rPr>
              <a:t>A:</a:t>
            </a:r>
            <a:r>
              <a:rPr lang="en-US" sz="2000" dirty="0"/>
              <a:t> When </a:t>
            </a:r>
            <a:r>
              <a:rPr lang="en-US" sz="2000" dirty="0" err="1"/>
              <a:t>CongWin</a:t>
            </a:r>
            <a:r>
              <a:rPr lang="en-US" sz="2000" dirty="0"/>
              <a:t> becomes half of its value before timeout.</a:t>
            </a:r>
          </a:p>
          <a:p>
            <a:pPr>
              <a:buFont typeface="ZapfDingbats" pitchFamily="82" charset="2"/>
              <a:buNone/>
            </a:pPr>
            <a:endParaRPr lang="en-US" sz="20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2057400" y="3962401"/>
            <a:ext cx="3810000" cy="2346325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Implementation:</a:t>
            </a:r>
            <a:endParaRPr lang="en-US" sz="2400" dirty="0"/>
          </a:p>
          <a:p>
            <a:r>
              <a:rPr lang="en-US" sz="2000" dirty="0"/>
              <a:t>Variable threshold</a:t>
            </a:r>
          </a:p>
          <a:p>
            <a:r>
              <a:rPr lang="en-US" sz="2000" dirty="0"/>
              <a:t>In the event of a segment loss, the threshold is set at half of what </a:t>
            </a:r>
            <a:r>
              <a:rPr lang="en-US" sz="2000" dirty="0" err="1"/>
              <a:t>CongWin</a:t>
            </a:r>
            <a:r>
              <a:rPr lang="en-US" sz="2000" dirty="0"/>
              <a:t> was before the segment loss</a:t>
            </a:r>
          </a:p>
        </p:txBody>
      </p:sp>
      <p:graphicFrame>
        <p:nvGraphicFramePr>
          <p:cNvPr id="273413" name="Object 5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273675" y="1765300"/>
          <a:ext cx="4921250" cy="304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0" imgW="2781360" imgH="1724040" progId="Word.Picture.8">
                  <p:embed/>
                </p:oleObj>
              </mc:Choice>
              <mc:Fallback>
                <p:oleObj name="Picture" r:id="rId10" imgW="2781360" imgH="1724040" progId="Word.Picture.8">
                  <p:embed/>
                  <p:pic>
                    <p:nvPicPr>
                      <p:cNvPr id="2734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675" y="1765300"/>
                        <a:ext cx="4921250" cy="304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4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9464" y="1216026"/>
            <a:ext cx="22574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dirty="0" err="1"/>
              <a:t>receipt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</a:t>
            </a:r>
            <a:r>
              <a:rPr lang="nb-NO" dirty="0" err="1"/>
              <a:t>duplicate</a:t>
            </a:r>
            <a:r>
              <a:rPr lang="nb-NO" dirty="0"/>
              <a:t> </a:t>
            </a:r>
            <a:r>
              <a:rPr lang="nb-NO" dirty="0" err="1"/>
              <a:t>receipts</a:t>
            </a:r>
            <a:endParaRPr lang="nb-NO" dirty="0"/>
          </a:p>
        </p:txBody>
      </p:sp>
      <p:sp>
        <p:nvSpPr>
          <p:cNvPr id="273416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8086725" y="1785939"/>
            <a:ext cx="139700" cy="4841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C05CDA1-03E8-4229-9688-07154ACC9F3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85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build="p"/>
      <p:bldP spid="273412" grpId="0" build="p"/>
      <p:bldP spid="273414" grpId="0"/>
      <p:bldP spid="2734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639617" y="116632"/>
            <a:ext cx="7415733" cy="785794"/>
          </a:xfrm>
        </p:spPr>
        <p:txBody>
          <a:bodyPr/>
          <a:lstStyle/>
          <a:p>
            <a:r>
              <a:rPr lang="en-US" dirty="0"/>
              <a:t>Summary: TCP saturation control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143125" y="1052737"/>
            <a:ext cx="7772400" cy="5346477"/>
          </a:xfrm>
        </p:spPr>
        <p:txBody>
          <a:bodyPr/>
          <a:lstStyle/>
          <a:p>
            <a:pPr>
              <a:spcBef>
                <a:spcPct val="70000"/>
              </a:spcBef>
            </a:pPr>
            <a:r>
              <a:rPr lang="en-US" sz="2800" dirty="0"/>
              <a:t>When </a:t>
            </a:r>
            <a:r>
              <a:rPr lang="en-US" sz="2800" dirty="0" err="1"/>
              <a:t>CongWin</a:t>
            </a:r>
            <a:r>
              <a:rPr lang="en-US" sz="2800" dirty="0"/>
              <a:t> is lower than Threshold, the transmitter is in the </a:t>
            </a:r>
            <a:r>
              <a:rPr lang="en-US" sz="2800" dirty="0">
                <a:solidFill>
                  <a:srgbClr val="FF0000"/>
                </a:solidFill>
              </a:rPr>
              <a:t>slow-start phase</a:t>
            </a:r>
            <a:r>
              <a:rPr lang="en-US" sz="2800" dirty="0"/>
              <a:t>; window increases exponentially.</a:t>
            </a:r>
          </a:p>
          <a:p>
            <a:pPr>
              <a:spcBef>
                <a:spcPct val="70000"/>
              </a:spcBef>
            </a:pPr>
            <a:r>
              <a:rPr lang="en-US" sz="2800" dirty="0"/>
              <a:t>When </a:t>
            </a:r>
            <a:r>
              <a:rPr lang="en-US" sz="2800" dirty="0" err="1"/>
              <a:t>CongWin</a:t>
            </a:r>
            <a:r>
              <a:rPr lang="en-US" sz="2800" dirty="0"/>
              <a:t> is larger than Threshold, the transmitter is in the </a:t>
            </a:r>
            <a:r>
              <a:rPr lang="en-US" sz="2800" dirty="0">
                <a:solidFill>
                  <a:srgbClr val="FF0000"/>
                </a:solidFill>
              </a:rPr>
              <a:t>congestion-avoidance </a:t>
            </a:r>
            <a:r>
              <a:rPr lang="en-US" sz="2800" dirty="0"/>
              <a:t>phase; window increases linearly.</a:t>
            </a:r>
          </a:p>
          <a:p>
            <a:pPr>
              <a:spcBef>
                <a:spcPct val="70000"/>
              </a:spcBef>
            </a:pPr>
            <a:r>
              <a:rPr lang="en-US" sz="2800" dirty="0"/>
              <a:t>When transmitter receives a </a:t>
            </a:r>
            <a:r>
              <a:rPr lang="en-US" sz="2800" dirty="0">
                <a:solidFill>
                  <a:srgbClr val="FF0000"/>
                </a:solidFill>
              </a:rPr>
              <a:t>triple duplicate ACK</a:t>
            </a:r>
            <a:r>
              <a:rPr lang="en-US" sz="2800" dirty="0"/>
              <a:t>, Threshold is set to </a:t>
            </a:r>
            <a:r>
              <a:rPr lang="en-US" sz="2800" dirty="0" err="1"/>
              <a:t>CongWin</a:t>
            </a:r>
            <a:r>
              <a:rPr lang="en-US" sz="2800" dirty="0"/>
              <a:t> / 2 and </a:t>
            </a:r>
            <a:r>
              <a:rPr lang="en-US" sz="2800" dirty="0" err="1"/>
              <a:t>CongWin</a:t>
            </a:r>
            <a:r>
              <a:rPr lang="en-US" sz="2800" dirty="0"/>
              <a:t> is set to Threshold.</a:t>
            </a:r>
          </a:p>
          <a:p>
            <a:pPr>
              <a:spcBef>
                <a:spcPct val="70000"/>
              </a:spcBef>
            </a:pPr>
            <a:r>
              <a:rPr lang="en-US" sz="2800" dirty="0"/>
              <a:t>When the sender is timed out, Threshold is set to </a:t>
            </a:r>
            <a:r>
              <a:rPr lang="en-US" sz="2800" b="1" dirty="0" err="1"/>
              <a:t>CongWin</a:t>
            </a:r>
            <a:r>
              <a:rPr lang="en-US" sz="2800" b="1" dirty="0"/>
              <a:t> / 2 </a:t>
            </a:r>
            <a:r>
              <a:rPr lang="en-US" sz="2800" dirty="0"/>
              <a:t>and </a:t>
            </a:r>
            <a:r>
              <a:rPr lang="en-US" sz="2800" b="1" dirty="0" err="1"/>
              <a:t>CongWin</a:t>
            </a:r>
            <a:r>
              <a:rPr lang="en-US" sz="2800" b="1" dirty="0"/>
              <a:t> to one MSS.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2D5D9-09EF-4CC7-ADE7-BE1BFFD43DA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86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5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567608" y="0"/>
            <a:ext cx="7920880" cy="908720"/>
          </a:xfrm>
        </p:spPr>
        <p:txBody>
          <a:bodyPr>
            <a:normAutofit/>
          </a:bodyPr>
          <a:lstStyle/>
          <a:p>
            <a:r>
              <a:rPr lang="en-US" dirty="0"/>
              <a:t>TCP sends saturation control</a:t>
            </a:r>
          </a:p>
        </p:txBody>
      </p:sp>
      <p:graphicFrame>
        <p:nvGraphicFramePr>
          <p:cNvPr id="328778" name="Group 74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85243083"/>
              </p:ext>
            </p:extLst>
          </p:nvPr>
        </p:nvGraphicFramePr>
        <p:xfrm>
          <a:off x="2133601" y="1295401"/>
          <a:ext cx="7472363" cy="503174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Event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State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TCP sender action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Comment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ACK received for un-recognized data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Slow Start (SS)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+ MSS,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If 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&gt; Threshold)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   change mode to “Congestion Avoidance”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Resulting in a doubling of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each RTT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ACK received for un-recognized data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Congestion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Avoidance (CA)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CongWin+MSS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* (MSS/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Additive increase, results in an increase of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by 1 MSS each RTT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Lose up on receipt of three duplicate ACKs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SS or CA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Threshold =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/ 2,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= Threshold,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Set state to “Congestion Avoidance”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Fast recovery, multiplicative decrease.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will never be reduced to less than 1 MSS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Timeout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SS or  CA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Threshold =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/ 2,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= 1 MSS,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Switch mode to "slow start"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Goes in slow start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Duplicate ACK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SS or  CA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L Futura CondensedLight"/>
                          <a:ea typeface="Times New Roman" pitchFamily="18" charset="0"/>
                          <a:cs typeface="Arial" pitchFamily="34" charset="0"/>
                        </a:rPr>
                        <a:t>Increase the count for the number of duplicate ACKs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3400" algn="ctr"/>
                          <a:tab pos="1651000" algn="ctr"/>
                          <a:tab pos="2768600" algn="ctr"/>
                          <a:tab pos="3886200" algn="ctr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No change in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CongWin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or Threshold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DFFA2-69DA-49E6-99C1-AFDCC65D444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87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4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r>
              <a:rPr lang="nb-NO" dirty="0"/>
              <a:t>…</a:t>
            </a:r>
          </a:p>
        </p:txBody>
      </p:sp>
      <p:grpSp>
        <p:nvGrpSpPr>
          <p:cNvPr id="3" name="Group 2"/>
          <p:cNvGrpSpPr/>
          <p:nvPr>
            <p:custDataLst>
              <p:tags r:id="rId3"/>
            </p:custDataLst>
          </p:nvPr>
        </p:nvGrpSpPr>
        <p:grpSpPr>
          <a:xfrm>
            <a:off x="2344737" y="1247777"/>
            <a:ext cx="7451727" cy="5168899"/>
            <a:chOff x="820736" y="1247776"/>
            <a:chExt cx="7451727" cy="516889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2109788" y="2095500"/>
              <a:ext cx="1270000" cy="1196975"/>
              <a:chOff x="996" y="1773"/>
              <a:chExt cx="800" cy="754"/>
            </a:xfrm>
          </p:grpSpPr>
          <p:sp>
            <p:nvSpPr>
              <p:cNvPr id="80" name="Oval 4"/>
              <p:cNvSpPr>
                <a:spLocks noChangeArrowheads="1"/>
              </p:cNvSpPr>
              <p:nvPr/>
            </p:nvSpPr>
            <p:spPr bwMode="auto">
              <a:xfrm>
                <a:off x="996" y="1773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1" name="Text Box 5"/>
              <p:cNvSpPr txBox="1">
                <a:spLocks noChangeArrowheads="1"/>
              </p:cNvSpPr>
              <p:nvPr/>
            </p:nvSpPr>
            <p:spPr bwMode="auto">
              <a:xfrm>
                <a:off x="1179" y="1946"/>
                <a:ext cx="444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slow </a:t>
                </a:r>
              </a:p>
              <a:p>
                <a:pPr eaLnBrk="1" hangingPunct="1"/>
                <a:r>
                  <a:rPr lang="en-US">
                    <a:latin typeface="Arial" charset="0"/>
                  </a:rPr>
                  <a:t>start</a:t>
                </a:r>
              </a:p>
            </p:txBody>
          </p:sp>
        </p:grp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5718175" y="2111375"/>
              <a:ext cx="1296988" cy="1196975"/>
              <a:chOff x="2293" y="2021"/>
              <a:chExt cx="817" cy="754"/>
            </a:xfrm>
          </p:grpSpPr>
          <p:sp>
            <p:nvSpPr>
              <p:cNvPr id="78" name="Oval 7"/>
              <p:cNvSpPr>
                <a:spLocks noChangeArrowheads="1"/>
              </p:cNvSpPr>
              <p:nvPr/>
            </p:nvSpPr>
            <p:spPr bwMode="auto"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9" name="Text Box 8"/>
              <p:cNvSpPr txBox="1">
                <a:spLocks noChangeArrowheads="1"/>
              </p:cNvSpPr>
              <p:nvPr/>
            </p:nvSpPr>
            <p:spPr bwMode="auto">
              <a:xfrm>
                <a:off x="2298" y="2191"/>
                <a:ext cx="812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congestion</a:t>
                </a:r>
              </a:p>
              <a:p>
                <a:pPr eaLnBrk="1" hangingPunct="1"/>
                <a:r>
                  <a:rPr lang="en-US">
                    <a:latin typeface="Arial" charset="0"/>
                  </a:rPr>
                  <a:t>avoidance </a:t>
                </a:r>
              </a:p>
              <a:p>
                <a:pPr eaLnBrk="1" hangingPunct="1"/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4029075" y="4699000"/>
              <a:ext cx="1270000" cy="1196975"/>
              <a:chOff x="2454" y="3045"/>
              <a:chExt cx="800" cy="754"/>
            </a:xfrm>
          </p:grpSpPr>
          <p:sp>
            <p:nvSpPr>
              <p:cNvPr id="75" name="Oval 10"/>
              <p:cNvSpPr>
                <a:spLocks noChangeArrowheads="1"/>
              </p:cNvSpPr>
              <p:nvPr/>
            </p:nvSpPr>
            <p:spPr bwMode="auto"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2796" y="3212"/>
                <a:ext cx="15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 </a:t>
                </a:r>
              </a:p>
              <a:p>
                <a:pPr eaLnBrk="1" hangingPunct="1"/>
                <a:endParaRPr lang="en-US">
                  <a:latin typeface="Arial" charset="0"/>
                </a:endParaRPr>
              </a:p>
            </p:txBody>
          </p:sp>
          <p:sp>
            <p:nvSpPr>
              <p:cNvPr id="77" name="Text Box 12"/>
              <p:cNvSpPr txBox="1">
                <a:spLocks noChangeArrowheads="1"/>
              </p:cNvSpPr>
              <p:nvPr/>
            </p:nvSpPr>
            <p:spPr bwMode="auto">
              <a:xfrm>
                <a:off x="2510" y="3204"/>
                <a:ext cx="708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fast</a:t>
                </a:r>
              </a:p>
              <a:p>
                <a:pPr eaLnBrk="1" hangingPunct="1"/>
                <a:r>
                  <a:rPr lang="en-US">
                    <a:latin typeface="Arial" charset="0"/>
                  </a:rPr>
                  <a:t>recovery </a:t>
                </a:r>
              </a:p>
              <a:p>
                <a:pPr eaLnBrk="1" hangingPunct="1"/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3619503" y="2741617"/>
              <a:ext cx="1774826" cy="814388"/>
              <a:chOff x="2280" y="1727"/>
              <a:chExt cx="1118" cy="513"/>
            </a:xfrm>
          </p:grpSpPr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auto">
              <a:xfrm>
                <a:off x="2640" y="1727"/>
                <a:ext cx="37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timeout</a:t>
                </a:r>
              </a:p>
            </p:txBody>
          </p:sp>
          <p:sp>
            <p:nvSpPr>
              <p:cNvPr id="73" name="Text Box 15"/>
              <p:cNvSpPr txBox="1">
                <a:spLocks noChangeArrowheads="1"/>
              </p:cNvSpPr>
              <p:nvPr/>
            </p:nvSpPr>
            <p:spPr bwMode="auto">
              <a:xfrm>
                <a:off x="2280" y="1838"/>
                <a:ext cx="1118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ssthresh = cwnd/2</a:t>
                </a:r>
              </a:p>
              <a:p>
                <a:pPr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cwnd = 1 MSS</a:t>
                </a:r>
              </a:p>
              <a:p>
                <a:pPr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eaLnBrk="1" hangingPunct="1">
                  <a:lnSpc>
                    <a:spcPct val="85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retransmit missing segment</a:t>
                </a:r>
                <a:r>
                  <a:rPr lang="en-US" sz="1200">
                    <a:latin typeface="Arial" charset="0"/>
                  </a:rPr>
                  <a:t> </a:t>
                </a:r>
              </a:p>
            </p:txBody>
          </p:sp>
          <p:sp>
            <p:nvSpPr>
              <p:cNvPr id="74" name="Line 16"/>
              <p:cNvSpPr>
                <a:spLocks noChangeShapeType="1"/>
              </p:cNvSpPr>
              <p:nvPr/>
            </p:nvSpPr>
            <p:spPr bwMode="auto">
              <a:xfrm>
                <a:off x="2491" y="1857"/>
                <a:ext cx="6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</p:grp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H="1">
              <a:off x="3441700" y="2752725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H="1">
              <a:off x="3471863" y="2655888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841376" y="3216275"/>
              <a:ext cx="1774826" cy="806450"/>
              <a:chOff x="418" y="2713"/>
              <a:chExt cx="1118" cy="508"/>
            </a:xfrm>
          </p:grpSpPr>
          <p:sp>
            <p:nvSpPr>
              <p:cNvPr id="69" name="Text Box 20"/>
              <p:cNvSpPr txBox="1">
                <a:spLocks noChangeArrowheads="1"/>
              </p:cNvSpPr>
              <p:nvPr/>
            </p:nvSpPr>
            <p:spPr bwMode="auto">
              <a:xfrm>
                <a:off x="777" y="2713"/>
                <a:ext cx="37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timeout</a:t>
                </a:r>
              </a:p>
            </p:txBody>
          </p:sp>
          <p:sp>
            <p:nvSpPr>
              <p:cNvPr id="70" name="Text Box 21"/>
              <p:cNvSpPr txBox="1">
                <a:spLocks noChangeArrowheads="1"/>
              </p:cNvSpPr>
              <p:nvPr/>
            </p:nvSpPr>
            <p:spPr bwMode="auto">
              <a:xfrm>
                <a:off x="418" y="2840"/>
                <a:ext cx="1118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ssthresh = cwnd/2 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cwnd = 1 MSS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retransmit missing segment</a:t>
                </a:r>
                <a:r>
                  <a:rPr lang="en-US" sz="1200">
                    <a:latin typeface="Arial" charset="0"/>
                  </a:rPr>
                  <a:t> </a:t>
                </a:r>
              </a:p>
            </p:txBody>
          </p:sp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>
                <a:off x="709" y="2855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</p:grp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4349750" y="2449513"/>
              <a:ext cx="271463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000">
                  <a:latin typeface="Symbol" pitchFamily="18" charset="2"/>
                </a:rPr>
                <a:t>L</a:t>
              </a:r>
              <a:endParaRPr lang="en-US" sz="1200">
                <a:latin typeface="Symbol" pitchFamily="18" charset="2"/>
              </a:endParaRPr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4083050" y="2466975"/>
              <a:ext cx="849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13" name="Group 25"/>
            <p:cNvGrpSpPr>
              <a:grpSpLocks/>
            </p:cNvGrpSpPr>
            <p:nvPr/>
          </p:nvGrpSpPr>
          <p:grpSpPr bwMode="auto">
            <a:xfrm>
              <a:off x="3946525" y="2265363"/>
              <a:ext cx="1101725" cy="244475"/>
              <a:chOff x="2458" y="1450"/>
              <a:chExt cx="694" cy="154"/>
            </a:xfrm>
          </p:grpSpPr>
          <p:sp>
            <p:nvSpPr>
              <p:cNvPr id="67" name="Text Box 26"/>
              <p:cNvSpPr txBox="1">
                <a:spLocks noChangeArrowheads="1"/>
              </p:cNvSpPr>
              <p:nvPr/>
            </p:nvSpPr>
            <p:spPr bwMode="auto">
              <a:xfrm>
                <a:off x="2458" y="1450"/>
                <a:ext cx="69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cwnd &gt; ssthresh</a:t>
                </a:r>
              </a:p>
            </p:txBody>
          </p:sp>
          <p:sp>
            <p:nvSpPr>
              <p:cNvPr id="68" name="Line 27"/>
              <p:cNvSpPr>
                <a:spLocks noChangeShapeType="1"/>
              </p:cNvSpPr>
              <p:nvPr/>
            </p:nvSpPr>
            <p:spPr bwMode="auto">
              <a:xfrm>
                <a:off x="2724" y="1557"/>
                <a:ext cx="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</p:grpSp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416301" y="1535115"/>
              <a:ext cx="2222501" cy="844551"/>
              <a:chOff x="2683" y="798"/>
              <a:chExt cx="1400" cy="532"/>
            </a:xfrm>
          </p:grpSpPr>
          <p:sp>
            <p:nvSpPr>
              <p:cNvPr id="64" name="Text Box 29"/>
              <p:cNvSpPr txBox="1">
                <a:spLocks noChangeArrowheads="1"/>
              </p:cNvSpPr>
              <p:nvPr/>
            </p:nvSpPr>
            <p:spPr bwMode="auto">
              <a:xfrm>
                <a:off x="2683" y="917"/>
                <a:ext cx="1400" cy="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</a:pPr>
                <a:r>
                  <a:rPr lang="en-US" sz="1000">
                    <a:latin typeface="Arial" charset="0"/>
                  </a:rPr>
                  <a:t>cwnd = cwnd+MSS</a:t>
                </a:r>
              </a:p>
              <a:p>
                <a:pPr algn="l" eaLnBrk="1" hangingPunct="1">
                  <a:lnSpc>
                    <a:spcPct val="90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algn="l" eaLnBrk="1" hangingPunct="1">
                  <a:lnSpc>
                    <a:spcPct val="90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transmit new segment(s),as allowed</a:t>
                </a:r>
              </a:p>
              <a:p>
                <a:pPr algn="l" eaLnBrk="1" hangingPunct="1">
                  <a:lnSpc>
                    <a:spcPct val="80000"/>
                  </a:lnSpc>
                </a:pPr>
                <a:endParaRPr lang="en-US" sz="1200">
                  <a:latin typeface="Arial" charset="0"/>
                </a:endParaRPr>
              </a:p>
            </p:txBody>
          </p:sp>
          <p:sp>
            <p:nvSpPr>
              <p:cNvPr id="65" name="Line 30"/>
              <p:cNvSpPr>
                <a:spLocks noChangeShapeType="1"/>
              </p:cNvSpPr>
              <p:nvPr/>
            </p:nvSpPr>
            <p:spPr bwMode="auto">
              <a:xfrm>
                <a:off x="2744" y="934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66" name="Text Box 31"/>
              <p:cNvSpPr txBox="1">
                <a:spLocks noChangeArrowheads="1"/>
              </p:cNvSpPr>
              <p:nvPr/>
            </p:nvSpPr>
            <p:spPr bwMode="auto">
              <a:xfrm>
                <a:off x="2697" y="798"/>
                <a:ext cx="44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new ACK</a:t>
                </a:r>
              </a:p>
            </p:txBody>
          </p:sp>
        </p:grpSp>
        <p:grpSp>
          <p:nvGrpSpPr>
            <p:cNvPr id="15" name="Group 32"/>
            <p:cNvGrpSpPr>
              <a:grpSpLocks/>
            </p:cNvGrpSpPr>
            <p:nvPr/>
          </p:nvGrpSpPr>
          <p:grpSpPr bwMode="auto">
            <a:xfrm>
              <a:off x="5603876" y="1247776"/>
              <a:ext cx="2222501" cy="866776"/>
              <a:chOff x="3553" y="904"/>
              <a:chExt cx="1400" cy="546"/>
            </a:xfrm>
          </p:grpSpPr>
          <p:sp>
            <p:nvSpPr>
              <p:cNvPr id="60" name="Text Box 33"/>
              <p:cNvSpPr txBox="1">
                <a:spLocks noChangeArrowheads="1"/>
              </p:cNvSpPr>
              <p:nvPr/>
            </p:nvSpPr>
            <p:spPr bwMode="auto">
              <a:xfrm>
                <a:off x="3553" y="1037"/>
                <a:ext cx="1400" cy="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1000">
                    <a:latin typeface="Arial" charset="0"/>
                  </a:rPr>
                  <a:t>cwnd = cwnd + MSS    (MSS/cwnd)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transmit new segment(s),as allowed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1200" i="1">
                  <a:latin typeface="Arial" charset="0"/>
                </a:endParaRPr>
              </a:p>
            </p:txBody>
          </p:sp>
          <p:sp>
            <p:nvSpPr>
              <p:cNvPr id="61" name="Line 34"/>
              <p:cNvSpPr>
                <a:spLocks noChangeShapeType="1"/>
              </p:cNvSpPr>
              <p:nvPr/>
            </p:nvSpPr>
            <p:spPr bwMode="auto">
              <a:xfrm>
                <a:off x="3976" y="1054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62" name="Text Box 35"/>
              <p:cNvSpPr txBox="1">
                <a:spLocks noChangeArrowheads="1"/>
              </p:cNvSpPr>
              <p:nvPr/>
            </p:nvSpPr>
            <p:spPr bwMode="auto">
              <a:xfrm>
                <a:off x="4014" y="923"/>
                <a:ext cx="44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new ACK</a:t>
                </a:r>
              </a:p>
            </p:txBody>
          </p:sp>
          <p:sp>
            <p:nvSpPr>
              <p:cNvPr id="63" name="Text Box 36"/>
              <p:cNvSpPr txBox="1">
                <a:spLocks noChangeArrowheads="1"/>
              </p:cNvSpPr>
              <p:nvPr/>
            </p:nvSpPr>
            <p:spPr bwMode="auto">
              <a:xfrm>
                <a:off x="4311" y="904"/>
                <a:ext cx="16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2400">
                    <a:latin typeface="Times New Roman" pitchFamily="18" charset="0"/>
                  </a:rPr>
                  <a:t>.</a:t>
                </a:r>
              </a:p>
            </p:txBody>
          </p:sp>
        </p:grpSp>
        <p:sp>
          <p:nvSpPr>
            <p:cNvPr id="16" name="Freeform 37"/>
            <p:cNvSpPr>
              <a:spLocks/>
            </p:cNvSpPr>
            <p:nvPr/>
          </p:nvSpPr>
          <p:spPr bwMode="auto">
            <a:xfrm rot="9705213">
              <a:off x="6686550" y="1817688"/>
              <a:ext cx="528638" cy="717550"/>
            </a:xfrm>
            <a:custGeom>
              <a:avLst/>
              <a:gdLst/>
              <a:ahLst/>
              <a:cxnLst>
                <a:cxn ang="0">
                  <a:pos x="376" y="306"/>
                </a:cxn>
                <a:cxn ang="0">
                  <a:pos x="82" y="269"/>
                </a:cxn>
                <a:cxn ang="0">
                  <a:pos x="208" y="0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17" name="Group 38"/>
            <p:cNvGrpSpPr>
              <a:grpSpLocks/>
            </p:cNvGrpSpPr>
            <p:nvPr/>
          </p:nvGrpSpPr>
          <p:grpSpPr bwMode="auto">
            <a:xfrm>
              <a:off x="7158038" y="3030538"/>
              <a:ext cx="1111250" cy="582612"/>
              <a:chOff x="4274" y="2922"/>
              <a:chExt cx="700" cy="367"/>
            </a:xfrm>
          </p:grpSpPr>
          <p:sp>
            <p:nvSpPr>
              <p:cNvPr id="57" name="Text Box 39"/>
              <p:cNvSpPr txBox="1">
                <a:spLocks noChangeArrowheads="1"/>
              </p:cNvSpPr>
              <p:nvPr/>
            </p:nvSpPr>
            <p:spPr bwMode="auto">
              <a:xfrm>
                <a:off x="4274" y="3062"/>
                <a:ext cx="700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dupACKcount++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1200">
                  <a:latin typeface="Arial" charset="0"/>
                </a:endParaRPr>
              </a:p>
            </p:txBody>
          </p:sp>
          <p:sp>
            <p:nvSpPr>
              <p:cNvPr id="58" name="Line 40"/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59" name="Text Box 41"/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2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duplicate ACK</a:t>
                </a:r>
              </a:p>
            </p:txBody>
          </p:sp>
        </p:grpSp>
        <p:sp>
          <p:nvSpPr>
            <p:cNvPr id="18" name="Freeform 42"/>
            <p:cNvSpPr>
              <a:spLocks/>
            </p:cNvSpPr>
            <p:nvPr/>
          </p:nvSpPr>
          <p:spPr bwMode="auto">
            <a:xfrm rot="14083979">
              <a:off x="6811169" y="2655094"/>
              <a:ext cx="528638" cy="717550"/>
            </a:xfrm>
            <a:custGeom>
              <a:avLst/>
              <a:gdLst/>
              <a:ahLst/>
              <a:cxnLst>
                <a:cxn ang="0">
                  <a:pos x="376" y="306"/>
                </a:cxn>
                <a:cxn ang="0">
                  <a:pos x="82" y="269"/>
                </a:cxn>
                <a:cxn ang="0">
                  <a:pos x="208" y="0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19" name="Group 43"/>
            <p:cNvGrpSpPr>
              <a:grpSpLocks/>
            </p:cNvGrpSpPr>
            <p:nvPr/>
          </p:nvGrpSpPr>
          <p:grpSpPr bwMode="auto">
            <a:xfrm>
              <a:off x="6540500" y="4438650"/>
              <a:ext cx="1731963" cy="849313"/>
              <a:chOff x="4142" y="2802"/>
              <a:chExt cx="1091" cy="535"/>
            </a:xfrm>
          </p:grpSpPr>
          <p:sp>
            <p:nvSpPr>
              <p:cNvPr id="54" name="Text Box 44"/>
              <p:cNvSpPr txBox="1">
                <a:spLocks noChangeArrowheads="1"/>
              </p:cNvSpPr>
              <p:nvPr/>
            </p:nvSpPr>
            <p:spPr bwMode="auto">
              <a:xfrm>
                <a:off x="4142" y="2956"/>
                <a:ext cx="1091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ssthresh= cwnd/2</a:t>
                </a:r>
              </a:p>
              <a:p>
                <a:pPr algn="l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cwnd = ssthresh + 3</a:t>
                </a:r>
              </a:p>
              <a:p>
                <a:pPr algn="l" eaLnBrk="1" hangingPunct="1">
                  <a:lnSpc>
                    <a:spcPct val="80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retransmit missing segment</a:t>
                </a:r>
              </a:p>
              <a:p>
                <a:pPr algn="l" eaLnBrk="1" hangingPunct="1">
                  <a:lnSpc>
                    <a:spcPct val="80000"/>
                  </a:lnSpc>
                </a:pPr>
                <a:endParaRPr lang="en-US" sz="1200" i="1">
                  <a:latin typeface="Arial" charset="0"/>
                </a:endParaRPr>
              </a:p>
            </p:txBody>
          </p:sp>
          <p:sp>
            <p:nvSpPr>
              <p:cNvPr id="55" name="Line 45"/>
              <p:cNvSpPr>
                <a:spLocks noChangeShapeType="1"/>
              </p:cNvSpPr>
              <p:nvPr/>
            </p:nvSpPr>
            <p:spPr bwMode="auto">
              <a:xfrm>
                <a:off x="4211" y="2950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56" name="Text Box 46"/>
              <p:cNvSpPr txBox="1">
                <a:spLocks noChangeArrowheads="1"/>
              </p:cNvSpPr>
              <p:nvPr/>
            </p:nvSpPr>
            <p:spPr bwMode="auto">
              <a:xfrm>
                <a:off x="4154" y="2802"/>
                <a:ext cx="78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dupACKcount == 3</a:t>
                </a:r>
              </a:p>
            </p:txBody>
          </p:sp>
        </p:grpSp>
        <p:sp>
          <p:nvSpPr>
            <p:cNvPr id="20" name="Freeform 47"/>
            <p:cNvSpPr>
              <a:spLocks/>
            </p:cNvSpPr>
            <p:nvPr/>
          </p:nvSpPr>
          <p:spPr bwMode="auto">
            <a:xfrm>
              <a:off x="2541588" y="1792288"/>
              <a:ext cx="496887" cy="319087"/>
            </a:xfrm>
            <a:custGeom>
              <a:avLst/>
              <a:gdLst/>
              <a:ahLst/>
              <a:cxnLst>
                <a:cxn ang="0">
                  <a:pos x="25" y="169"/>
                </a:cxn>
                <a:cxn ang="0">
                  <a:pos x="153" y="7"/>
                </a:cxn>
                <a:cxn ang="0">
                  <a:pos x="258" y="201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21" name="Freeform 48"/>
            <p:cNvSpPr>
              <a:spLocks/>
            </p:cNvSpPr>
            <p:nvPr/>
          </p:nvSpPr>
          <p:spPr bwMode="auto">
            <a:xfrm rot="2575893">
              <a:off x="3095625" y="2089150"/>
              <a:ext cx="496888" cy="319088"/>
            </a:xfrm>
            <a:custGeom>
              <a:avLst/>
              <a:gdLst/>
              <a:ahLst/>
              <a:cxnLst>
                <a:cxn ang="0">
                  <a:pos x="25" y="169"/>
                </a:cxn>
                <a:cxn ang="0">
                  <a:pos x="153" y="7"/>
                </a:cxn>
                <a:cxn ang="0">
                  <a:pos x="258" y="201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2325688" y="1363663"/>
              <a:ext cx="1111250" cy="582612"/>
              <a:chOff x="4274" y="2922"/>
              <a:chExt cx="700" cy="367"/>
            </a:xfrm>
          </p:grpSpPr>
          <p:sp>
            <p:nvSpPr>
              <p:cNvPr id="51" name="Text Box 50"/>
              <p:cNvSpPr txBox="1">
                <a:spLocks noChangeArrowheads="1"/>
              </p:cNvSpPr>
              <p:nvPr/>
            </p:nvSpPr>
            <p:spPr bwMode="auto">
              <a:xfrm>
                <a:off x="4274" y="3062"/>
                <a:ext cx="700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dupACKcount++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1200">
                  <a:latin typeface="Arial" charset="0"/>
                </a:endParaRPr>
              </a:p>
            </p:txBody>
          </p:sp>
          <p:sp>
            <p:nvSpPr>
              <p:cNvPr id="52" name="Line 51"/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53" name="Text Box 52"/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2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duplicate ACK</a:t>
                </a:r>
              </a:p>
            </p:txBody>
          </p:sp>
        </p:grpSp>
        <p:sp>
          <p:nvSpPr>
            <p:cNvPr id="23" name="Freeform 53"/>
            <p:cNvSpPr>
              <a:spLocks/>
            </p:cNvSpPr>
            <p:nvPr/>
          </p:nvSpPr>
          <p:spPr bwMode="auto">
            <a:xfrm rot="13377971">
              <a:off x="1911350" y="3021013"/>
              <a:ext cx="496888" cy="319087"/>
            </a:xfrm>
            <a:custGeom>
              <a:avLst/>
              <a:gdLst/>
              <a:ahLst/>
              <a:cxnLst>
                <a:cxn ang="0">
                  <a:pos x="25" y="169"/>
                </a:cxn>
                <a:cxn ang="0">
                  <a:pos x="153" y="7"/>
                </a:cxn>
                <a:cxn ang="0">
                  <a:pos x="258" y="201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24" name="Group 54"/>
            <p:cNvGrpSpPr>
              <a:grpSpLocks/>
            </p:cNvGrpSpPr>
            <p:nvPr/>
          </p:nvGrpSpPr>
          <p:grpSpPr bwMode="auto">
            <a:xfrm>
              <a:off x="928688" y="4473575"/>
              <a:ext cx="1738312" cy="833438"/>
              <a:chOff x="444" y="2768"/>
              <a:chExt cx="1095" cy="525"/>
            </a:xfrm>
          </p:grpSpPr>
          <p:sp>
            <p:nvSpPr>
              <p:cNvPr id="48" name="Text Box 55"/>
              <p:cNvSpPr txBox="1">
                <a:spLocks noChangeArrowheads="1"/>
              </p:cNvSpPr>
              <p:nvPr/>
            </p:nvSpPr>
            <p:spPr bwMode="auto">
              <a:xfrm>
                <a:off x="444" y="2912"/>
                <a:ext cx="1091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ssthresh= cwnd/2</a:t>
                </a:r>
              </a:p>
              <a:p>
                <a:pPr algn="r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cwnd = ssthresh + 3</a:t>
                </a:r>
              </a:p>
              <a:p>
                <a:pPr algn="r" eaLnBrk="1" hangingPunct="1">
                  <a:lnSpc>
                    <a:spcPct val="80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retransmit missing segment</a:t>
                </a:r>
              </a:p>
              <a:p>
                <a:pPr algn="r" eaLnBrk="1" hangingPunct="1">
                  <a:lnSpc>
                    <a:spcPct val="80000"/>
                  </a:lnSpc>
                </a:pPr>
                <a:endParaRPr lang="en-US" sz="12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9" name="Line 56"/>
              <p:cNvSpPr>
                <a:spLocks noChangeShapeType="1"/>
              </p:cNvSpPr>
              <p:nvPr/>
            </p:nvSpPr>
            <p:spPr bwMode="auto">
              <a:xfrm>
                <a:off x="925" y="2913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50" name="Text Box 57"/>
              <p:cNvSpPr txBox="1">
                <a:spLocks noChangeArrowheads="1"/>
              </p:cNvSpPr>
              <p:nvPr/>
            </p:nvSpPr>
            <p:spPr bwMode="auto">
              <a:xfrm>
                <a:off x="751" y="2768"/>
                <a:ext cx="78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dupACKcount == 3</a:t>
                </a:r>
              </a:p>
            </p:txBody>
          </p:sp>
        </p:grpSp>
        <p:grpSp>
          <p:nvGrpSpPr>
            <p:cNvPr id="25" name="Group 58"/>
            <p:cNvGrpSpPr>
              <a:grpSpLocks/>
            </p:cNvGrpSpPr>
            <p:nvPr/>
          </p:nvGrpSpPr>
          <p:grpSpPr bwMode="auto">
            <a:xfrm>
              <a:off x="2878139" y="3895725"/>
              <a:ext cx="1774826" cy="823913"/>
              <a:chOff x="419" y="2872"/>
              <a:chExt cx="1118" cy="519"/>
            </a:xfrm>
          </p:grpSpPr>
          <p:sp>
            <p:nvSpPr>
              <p:cNvPr id="45" name="Text Box 59"/>
              <p:cNvSpPr txBox="1">
                <a:spLocks noChangeArrowheads="1"/>
              </p:cNvSpPr>
              <p:nvPr/>
            </p:nvSpPr>
            <p:spPr bwMode="auto">
              <a:xfrm>
                <a:off x="439" y="2872"/>
                <a:ext cx="37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timeout</a:t>
                </a:r>
              </a:p>
            </p:txBody>
          </p:sp>
          <p:sp>
            <p:nvSpPr>
              <p:cNvPr id="46" name="Text Box 60"/>
              <p:cNvSpPr txBox="1">
                <a:spLocks noChangeArrowheads="1"/>
              </p:cNvSpPr>
              <p:nvPr/>
            </p:nvSpPr>
            <p:spPr bwMode="auto">
              <a:xfrm>
                <a:off x="419" y="2989"/>
                <a:ext cx="1118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ssthresh = cwnd/2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cwnd = 1 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retransmit missing segment</a:t>
                </a:r>
                <a:r>
                  <a:rPr lang="en-US" sz="1200">
                    <a:latin typeface="Arial" charset="0"/>
                  </a:rPr>
                  <a:t> </a:t>
                </a:r>
              </a:p>
            </p:txBody>
          </p:sp>
          <p:sp>
            <p:nvSpPr>
              <p:cNvPr id="47" name="Line 61"/>
              <p:cNvSpPr>
                <a:spLocks noChangeShapeType="1"/>
              </p:cNvSpPr>
              <p:nvPr/>
            </p:nvSpPr>
            <p:spPr bwMode="auto">
              <a:xfrm>
                <a:off x="471" y="3014"/>
                <a:ext cx="6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</p:grpSp>
        <p:sp>
          <p:nvSpPr>
            <p:cNvPr id="26" name="Freeform 62"/>
            <p:cNvSpPr>
              <a:spLocks/>
            </p:cNvSpPr>
            <p:nvPr/>
          </p:nvSpPr>
          <p:spPr bwMode="auto">
            <a:xfrm>
              <a:off x="4405313" y="5886450"/>
              <a:ext cx="609600" cy="255588"/>
            </a:xfrm>
            <a:custGeom>
              <a:avLst/>
              <a:gdLst/>
              <a:ahLst/>
              <a:cxnLst>
                <a:cxn ang="0">
                  <a:pos x="317" y="0"/>
                </a:cxn>
                <a:cxn ang="0">
                  <a:pos x="189" y="155"/>
                </a:cxn>
                <a:cxn ang="0">
                  <a:pos x="59" y="13"/>
                </a:cxn>
              </a:cxnLst>
              <a:rect l="0" t="0" r="r" b="b"/>
              <a:pathLst>
                <a:path w="384" h="161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27" name="Group 63"/>
            <p:cNvGrpSpPr>
              <a:grpSpLocks/>
            </p:cNvGrpSpPr>
            <p:nvPr/>
          </p:nvGrpSpPr>
          <p:grpSpPr bwMode="auto">
            <a:xfrm>
              <a:off x="5065713" y="5702300"/>
              <a:ext cx="2243137" cy="714375"/>
              <a:chOff x="3542" y="3496"/>
              <a:chExt cx="1413" cy="450"/>
            </a:xfrm>
          </p:grpSpPr>
          <p:sp>
            <p:nvSpPr>
              <p:cNvPr id="42" name="Text Box 64"/>
              <p:cNvSpPr txBox="1">
                <a:spLocks noChangeArrowheads="1"/>
              </p:cNvSpPr>
              <p:nvPr/>
            </p:nvSpPr>
            <p:spPr bwMode="auto">
              <a:xfrm>
                <a:off x="3546" y="3632"/>
                <a:ext cx="140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85000"/>
                  </a:lnSpc>
                </a:pPr>
                <a:r>
                  <a:rPr lang="en-US" sz="1000">
                    <a:latin typeface="Arial" charset="0"/>
                  </a:rPr>
                  <a:t>cwnd = cwnd + MSS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lang="en-US" sz="1000" i="1">
                    <a:solidFill>
                      <a:schemeClr val="bg2"/>
                    </a:solidFill>
                    <a:latin typeface="Arial" charset="0"/>
                  </a:rPr>
                  <a:t>transmit new segment(s), as allowed</a:t>
                </a:r>
              </a:p>
              <a:p>
                <a:pPr algn="l" eaLnBrk="1" hangingPunct="1">
                  <a:lnSpc>
                    <a:spcPct val="80000"/>
                  </a:lnSpc>
                </a:pPr>
                <a:endParaRPr lang="en-US" sz="1200" i="1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3" name="Line 65"/>
              <p:cNvSpPr>
                <a:spLocks noChangeShapeType="1"/>
              </p:cNvSpPr>
              <p:nvPr/>
            </p:nvSpPr>
            <p:spPr bwMode="auto">
              <a:xfrm>
                <a:off x="3600" y="3645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4" name="Text Box 66"/>
              <p:cNvSpPr txBox="1">
                <a:spLocks noChangeArrowheads="1"/>
              </p:cNvSpPr>
              <p:nvPr/>
            </p:nvSpPr>
            <p:spPr bwMode="auto">
              <a:xfrm>
                <a:off x="3542" y="3496"/>
                <a:ext cx="62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Arial" charset="0"/>
                  </a:rPr>
                  <a:t>duplicate ACK</a:t>
                </a:r>
              </a:p>
            </p:txBody>
          </p:sp>
        </p:grpSp>
        <p:sp>
          <p:nvSpPr>
            <p:cNvPr id="28" name="Freeform 67"/>
            <p:cNvSpPr>
              <a:spLocks/>
            </p:cNvSpPr>
            <p:nvPr/>
          </p:nvSpPr>
          <p:spPr bwMode="auto">
            <a:xfrm>
              <a:off x="2733675" y="3379788"/>
              <a:ext cx="1174750" cy="1819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46"/>
                </a:cxn>
                <a:cxn ang="0">
                  <a:pos x="740" y="1146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29" name="Freeform 68"/>
            <p:cNvSpPr>
              <a:spLocks/>
            </p:cNvSpPr>
            <p:nvPr/>
          </p:nvSpPr>
          <p:spPr bwMode="auto">
            <a:xfrm>
              <a:off x="2843213" y="3406775"/>
              <a:ext cx="1111250" cy="1668463"/>
            </a:xfrm>
            <a:custGeom>
              <a:avLst/>
              <a:gdLst/>
              <a:ahLst/>
              <a:cxnLst>
                <a:cxn ang="0">
                  <a:pos x="700" y="1051"/>
                </a:cxn>
                <a:cxn ang="0">
                  <a:pos x="0" y="1051"/>
                </a:cxn>
                <a:cxn ang="0">
                  <a:pos x="0" y="0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 flipH="1">
              <a:off x="5351463" y="3371850"/>
              <a:ext cx="1174750" cy="1819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46"/>
                </a:cxn>
                <a:cxn ang="0">
                  <a:pos x="740" y="1146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 flipH="1">
              <a:off x="5281613" y="3397250"/>
              <a:ext cx="1111250" cy="1668463"/>
            </a:xfrm>
            <a:custGeom>
              <a:avLst/>
              <a:gdLst/>
              <a:ahLst/>
              <a:cxnLst>
                <a:cxn ang="0">
                  <a:pos x="700" y="1051"/>
                </a:cxn>
                <a:cxn ang="0">
                  <a:pos x="0" y="1051"/>
                </a:cxn>
                <a:cxn ang="0">
                  <a:pos x="0" y="0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32" name="Group 71"/>
            <p:cNvGrpSpPr>
              <a:grpSpLocks/>
            </p:cNvGrpSpPr>
            <p:nvPr/>
          </p:nvGrpSpPr>
          <p:grpSpPr bwMode="auto">
            <a:xfrm>
              <a:off x="5186363" y="4205288"/>
              <a:ext cx="1176337" cy="833437"/>
              <a:chOff x="1059" y="3496"/>
              <a:chExt cx="741" cy="525"/>
            </a:xfrm>
          </p:grpSpPr>
          <p:sp>
            <p:nvSpPr>
              <p:cNvPr id="38" name="Text Box 72"/>
              <p:cNvSpPr txBox="1">
                <a:spLocks noChangeArrowheads="1"/>
              </p:cNvSpPr>
              <p:nvPr/>
            </p:nvSpPr>
            <p:spPr bwMode="auto">
              <a:xfrm>
                <a:off x="1059" y="3640"/>
                <a:ext cx="741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cwnd = ssthresh</a:t>
                </a:r>
              </a:p>
              <a:p>
                <a:pPr algn="r"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</a:p>
              <a:p>
                <a:pPr algn="r" eaLnBrk="1" hangingPunct="1">
                  <a:lnSpc>
                    <a:spcPct val="80000"/>
                  </a:lnSpc>
                </a:pPr>
                <a:endParaRPr lang="en-US" sz="1000">
                  <a:latin typeface="Arial" charset="0"/>
                </a:endParaRPr>
              </a:p>
              <a:p>
                <a:pPr algn="r" eaLnBrk="1" hangingPunct="1">
                  <a:lnSpc>
                    <a:spcPct val="80000"/>
                  </a:lnSpc>
                </a:pPr>
                <a:endParaRPr lang="en-US" sz="1200">
                  <a:latin typeface="Arial" charset="0"/>
                </a:endParaRPr>
              </a:p>
            </p:txBody>
          </p:sp>
          <p:grpSp>
            <p:nvGrpSpPr>
              <p:cNvPr id="39" name="Group 73"/>
              <p:cNvGrpSpPr>
                <a:grpSpLocks/>
              </p:cNvGrpSpPr>
              <p:nvPr/>
            </p:nvGrpSpPr>
            <p:grpSpPr bwMode="auto">
              <a:xfrm>
                <a:off x="1190" y="3496"/>
                <a:ext cx="582" cy="154"/>
                <a:chOff x="1190" y="3496"/>
                <a:chExt cx="582" cy="154"/>
              </a:xfrm>
            </p:grpSpPr>
            <p:sp>
              <p:nvSpPr>
                <p:cNvPr id="40" name="Line 74"/>
                <p:cNvSpPr>
                  <a:spLocks noChangeShapeType="1"/>
                </p:cNvSpPr>
                <p:nvPr/>
              </p:nvSpPr>
              <p:spPr bwMode="auto">
                <a:xfrm>
                  <a:off x="1190" y="3641"/>
                  <a:ext cx="53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4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310" y="3496"/>
                  <a:ext cx="46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r" eaLnBrk="1" hangingPunct="1"/>
                  <a:r>
                    <a:rPr lang="en-US" sz="1000">
                      <a:latin typeface="Arial" charset="0"/>
                    </a:rPr>
                    <a:t>New ACK</a:t>
                  </a:r>
                </a:p>
              </p:txBody>
            </p:sp>
          </p:grpSp>
        </p:grpSp>
        <p:sp>
          <p:nvSpPr>
            <p:cNvPr id="33" name="Line 76"/>
            <p:cNvSpPr>
              <a:spLocks noChangeShapeType="1"/>
            </p:cNvSpPr>
            <p:nvPr/>
          </p:nvSpPr>
          <p:spPr bwMode="auto">
            <a:xfrm>
              <a:off x="850900" y="2617788"/>
              <a:ext cx="11938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grpSp>
          <p:nvGrpSpPr>
            <p:cNvPr id="34" name="Group 77"/>
            <p:cNvGrpSpPr>
              <a:grpSpLocks/>
            </p:cNvGrpSpPr>
            <p:nvPr/>
          </p:nvGrpSpPr>
          <p:grpSpPr bwMode="auto">
            <a:xfrm>
              <a:off x="820736" y="1992313"/>
              <a:ext cx="1176335" cy="660400"/>
              <a:chOff x="539" y="936"/>
              <a:chExt cx="741" cy="416"/>
            </a:xfrm>
          </p:grpSpPr>
          <p:sp>
            <p:nvSpPr>
              <p:cNvPr id="35" name="Text Box 78"/>
              <p:cNvSpPr txBox="1">
                <a:spLocks noChangeArrowheads="1"/>
              </p:cNvSpPr>
              <p:nvPr/>
            </p:nvSpPr>
            <p:spPr bwMode="auto">
              <a:xfrm>
                <a:off x="816" y="936"/>
                <a:ext cx="17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sz="1000">
                    <a:latin typeface="Symbol" pitchFamily="18" charset="2"/>
                  </a:rPr>
                  <a:t>L</a:t>
                </a:r>
              </a:p>
            </p:txBody>
          </p:sp>
          <p:sp>
            <p:nvSpPr>
              <p:cNvPr id="36" name="Text Box 79"/>
              <p:cNvSpPr txBox="1">
                <a:spLocks noChangeArrowheads="1"/>
              </p:cNvSpPr>
              <p:nvPr/>
            </p:nvSpPr>
            <p:spPr bwMode="auto">
              <a:xfrm>
                <a:off x="539" y="1063"/>
                <a:ext cx="741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cwnd = 1 MSS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ssthresh = 64 KB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1000">
                    <a:latin typeface="Arial" charset="0"/>
                  </a:rPr>
                  <a:t>dupACKcount = 0</a:t>
                </a:r>
                <a:endParaRPr lang="en-US" sz="1200">
                  <a:latin typeface="Arial" charset="0"/>
                </a:endParaRPr>
              </a:p>
            </p:txBody>
          </p:sp>
          <p:sp>
            <p:nvSpPr>
              <p:cNvPr id="37" name="Line 80"/>
              <p:cNvSpPr>
                <a:spLocks noChangeShapeType="1"/>
              </p:cNvSpPr>
              <p:nvPr/>
            </p:nvSpPr>
            <p:spPr bwMode="auto">
              <a:xfrm>
                <a:off x="641" y="1078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</p:grpSp>
      </p:grp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8DDA0F0E-A565-4D83-8DCC-D4500395B2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88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TCP effective bit rate (throughput)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057401" y="1052736"/>
            <a:ext cx="8202613" cy="54006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the best performance you can get with TCP</a:t>
            </a:r>
          </a:p>
          <a:p>
            <a:r>
              <a:rPr lang="en-US" sz="2800" dirty="0" err="1"/>
              <a:t>M.a.o</a:t>
            </a:r>
            <a:r>
              <a:rPr lang="en-US" sz="2800" dirty="0"/>
              <a:t> What will be the effective bit rate for TCP as a function of window size and RTT?</a:t>
            </a:r>
          </a:p>
          <a:p>
            <a:r>
              <a:rPr lang="en-US" sz="2800" dirty="0"/>
              <a:t>Disregards the slow start phase</a:t>
            </a:r>
          </a:p>
          <a:p>
            <a:r>
              <a:rPr lang="en-US" sz="2800" dirty="0"/>
              <a:t>Let W be the window size when segment loss occurs</a:t>
            </a:r>
          </a:p>
          <a:p>
            <a:r>
              <a:rPr lang="en-US" sz="2800" dirty="0"/>
              <a:t>When the window is W, the effective bit rate will be W / RTT</a:t>
            </a:r>
          </a:p>
          <a:p>
            <a:r>
              <a:rPr lang="en-US" sz="2800" dirty="0"/>
              <a:t>Immediately after segment loss, the window will be reduced to W / 2 and the effective bit rate to ½ · W / RTT.</a:t>
            </a:r>
          </a:p>
          <a:p>
            <a:r>
              <a:rPr lang="en-US" sz="2800" dirty="0"/>
              <a:t>Average effective bit rate (approximate):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¾·W/RTT</a:t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It is thus the saturation &amp; flow control window size that determines what "performance" you get over TCP !!!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28A2-1844-4E7A-BB3B-4ABD30180CA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89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9DED-2A36-0150-A6FE-1BEFA1E5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Multi</a:t>
            </a:r>
            <a:r>
              <a:rPr lang="nb-NO" dirty="0" err="1"/>
              <a:t>plexing</a:t>
            </a:r>
            <a:r>
              <a:rPr lang="nb-NO" dirty="0"/>
              <a:t>/</a:t>
            </a:r>
            <a:br>
              <a:rPr lang="nb-NO" dirty="0"/>
            </a:br>
            <a:r>
              <a:rPr lang="nb-NO" dirty="0" err="1">
                <a:solidFill>
                  <a:srgbClr val="FF0000"/>
                </a:solidFill>
              </a:rPr>
              <a:t>de</a:t>
            </a:r>
            <a:r>
              <a:rPr lang="nb-NO" dirty="0" err="1"/>
              <a:t>multiplexing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DBED76-86A7-204E-0AAF-2BA8EA6854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14" y="1330479"/>
            <a:ext cx="5394971" cy="48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95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Effective</a:t>
            </a:r>
            <a:r>
              <a:rPr lang="nb-NO" dirty="0"/>
              <a:t> bit rate (</a:t>
            </a:r>
            <a:r>
              <a:rPr lang="nb-NO" dirty="0" err="1"/>
              <a:t>example</a:t>
            </a:r>
            <a:r>
              <a:rPr lang="nb-NO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75520" y="1124744"/>
            <a:ext cx="8229600" cy="5256584"/>
          </a:xfrm>
        </p:spPr>
        <p:txBody>
          <a:bodyPr>
            <a:normAutofit/>
          </a:bodyPr>
          <a:lstStyle/>
          <a:p>
            <a:r>
              <a:rPr lang="nb-NO" dirty="0" err="1"/>
              <a:t>Uses</a:t>
            </a:r>
            <a:r>
              <a:rPr lang="nb-NO" dirty="0"/>
              <a:t> a server in Tromsø (</a:t>
            </a:r>
            <a:r>
              <a:rPr lang="nb-NO" dirty="0" err="1"/>
              <a:t>www.uit.no</a:t>
            </a:r>
            <a:r>
              <a:rPr lang="nb-NO" dirty="0"/>
              <a:t>)</a:t>
            </a:r>
          </a:p>
          <a:p>
            <a:r>
              <a:rPr lang="nb-NO" dirty="0"/>
              <a:t>RTT = </a:t>
            </a:r>
            <a:r>
              <a:rPr lang="nb-NO" dirty="0" err="1"/>
              <a:t>approx</a:t>
            </a:r>
            <a:r>
              <a:rPr lang="nb-NO" dirty="0"/>
              <a:t>. 22 ms (</a:t>
            </a:r>
            <a:r>
              <a:rPr lang="nb-NO" dirty="0" err="1"/>
              <a:t>measured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pathping</a:t>
            </a:r>
            <a:r>
              <a:rPr lang="nb-NO" dirty="0"/>
              <a:t>)</a:t>
            </a:r>
          </a:p>
          <a:p>
            <a:r>
              <a:rPr lang="nb-NO" dirty="0"/>
              <a:t>In </a:t>
            </a:r>
            <a:r>
              <a:rPr lang="nb-NO" dirty="0" err="1"/>
              <a:t>classic</a:t>
            </a:r>
            <a:r>
              <a:rPr lang="nb-NO" dirty="0"/>
              <a:t> TCP ("</a:t>
            </a:r>
            <a:r>
              <a:rPr lang="nb-NO" dirty="0" err="1"/>
              <a:t>vanilla</a:t>
            </a:r>
            <a:r>
              <a:rPr lang="nb-NO" dirty="0"/>
              <a:t>"),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maximum</a:t>
            </a:r>
            <a:r>
              <a:rPr lang="nb-NO" dirty="0"/>
              <a:t> </a:t>
            </a:r>
            <a:r>
              <a:rPr lang="nb-NO" dirty="0" err="1"/>
              <a:t>window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is 64 </a:t>
            </a:r>
            <a:r>
              <a:rPr lang="nb-NO" dirty="0" err="1"/>
              <a:t>KiB</a:t>
            </a:r>
            <a:endParaRPr lang="nb-NO" dirty="0"/>
          </a:p>
          <a:p>
            <a:r>
              <a:rPr lang="nb-NO" dirty="0"/>
              <a:t>Max (</a:t>
            </a:r>
            <a:r>
              <a:rPr lang="nb-NO" dirty="0" err="1"/>
              <a:t>theoretical</a:t>
            </a:r>
            <a:r>
              <a:rPr lang="nb-NO" dirty="0"/>
              <a:t>)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becomes</a:t>
            </a:r>
            <a:r>
              <a:rPr lang="nb-NO" dirty="0"/>
              <a:t> (65535 ∙ 8 𝑏) / (0.022 𝑠) = 23.8 𝑀𝑏𝑝𝑠,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never a segment loss…</a:t>
            </a:r>
          </a:p>
          <a:p>
            <a:r>
              <a:rPr lang="nb-NO" dirty="0"/>
              <a:t>Automatic Windows </a:t>
            </a:r>
            <a:r>
              <a:rPr lang="nb-NO" dirty="0" err="1"/>
              <a:t>scaling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in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 systems,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assumes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server </a:t>
            </a:r>
            <a:r>
              <a:rPr lang="nb-NO" dirty="0" err="1"/>
              <a:t>also</a:t>
            </a:r>
            <a:r>
              <a:rPr lang="nb-NO" dirty="0"/>
              <a:t> supports </a:t>
            </a:r>
            <a:r>
              <a:rPr lang="nb-NO" dirty="0" err="1"/>
              <a:t>scaling</a:t>
            </a:r>
            <a:endParaRPr lang="nb-NO" dirty="0"/>
          </a:p>
          <a:p>
            <a:r>
              <a:rPr lang="nb-NO" dirty="0"/>
              <a:t>RFC 1323 </a:t>
            </a:r>
            <a:r>
              <a:rPr lang="nb-NO" dirty="0" err="1"/>
              <a:t>specifies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switch</a:t>
            </a:r>
            <a:r>
              <a:rPr lang="nb-NO" dirty="0"/>
              <a:t> to Jumbo </a:t>
            </a:r>
            <a:r>
              <a:rPr lang="nb-NO" dirty="0" err="1"/>
              <a:t>windows</a:t>
            </a:r>
            <a:r>
              <a:rPr lang="nb-NO" dirty="0"/>
              <a:t> and </a:t>
            </a:r>
            <a:r>
              <a:rPr lang="nb-NO" dirty="0" err="1"/>
              <a:t>achieve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greater</a:t>
            </a:r>
            <a:r>
              <a:rPr lang="nb-NO" dirty="0"/>
              <a:t> </a:t>
            </a:r>
            <a:r>
              <a:rPr lang="nb-NO" dirty="0" err="1"/>
              <a:t>maximum</a:t>
            </a:r>
            <a:r>
              <a:rPr lang="nb-NO" dirty="0"/>
              <a:t> </a:t>
            </a:r>
            <a:r>
              <a:rPr lang="nb-NO" dirty="0" err="1"/>
              <a:t>throughput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CC056-570A-473E-8B84-2DD6F87185D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90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1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004438"/>
            <a:ext cx="3194275" cy="194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Wireshark</a:t>
            </a:r>
            <a:r>
              <a:rPr lang="nb-NO" dirty="0"/>
              <a:t>: </a:t>
            </a:r>
            <a:r>
              <a:rPr lang="nb-NO" dirty="0" err="1"/>
              <a:t>Flow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847528" y="980728"/>
            <a:ext cx="8229600" cy="504056"/>
          </a:xfrm>
        </p:spPr>
        <p:txBody>
          <a:bodyPr>
            <a:normAutofit/>
          </a:bodyPr>
          <a:lstStyle/>
          <a:p>
            <a:r>
              <a:rPr lang="nb-NO" dirty="0" err="1"/>
              <a:t>Uploads</a:t>
            </a:r>
            <a:r>
              <a:rPr lang="nb-NO" dirty="0"/>
              <a:t> 1 GB to </a:t>
            </a:r>
            <a:r>
              <a:rPr lang="nb-NO" u="sng" dirty="0" err="1">
                <a:solidFill>
                  <a:srgbClr val="0070C0"/>
                </a:solidFill>
              </a:rPr>
              <a:t>home.nith.no</a:t>
            </a:r>
            <a:endParaRPr lang="nb-NO" u="sng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9991384" y="126876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B/s</a:t>
            </a:r>
          </a:p>
        </p:txBody>
      </p:sp>
      <p:pic>
        <p:nvPicPr>
          <p:cNvPr id="191491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556792"/>
            <a:ext cx="587568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E305AB8-7D36-418C-A1C2-73ED7ADCA93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91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76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of TCP 1: TCP over "long, thick pipes"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Example: 1500 Byte segment, 100ms RTT, We would like 10 Gbps throughput</a:t>
            </a:r>
          </a:p>
          <a:p>
            <a:r>
              <a:rPr lang="en-US" dirty="0"/>
              <a:t>This then requires a minimum window size of W = 83,333 segments on the line</a:t>
            </a:r>
          </a:p>
          <a:p>
            <a:r>
              <a:rPr lang="en-US" dirty="0"/>
              <a:t>Flow rate in relation to loss rate (L):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latin typeface="MS Mincho" pitchFamily="49" charset="-128"/>
                <a:ea typeface="MS Mincho" pitchFamily="49" charset="-128"/>
              </a:rPr>
              <a:t>➜ </a:t>
            </a:r>
            <a:r>
              <a:rPr lang="en-US" dirty="0"/>
              <a:t>L = 2</a:t>
            </a:r>
            <a:r>
              <a:rPr lang="el-GR" dirty="0"/>
              <a:t>·</a:t>
            </a:r>
            <a:r>
              <a:rPr lang="en-US" dirty="0"/>
              <a:t>10</a:t>
            </a:r>
            <a:r>
              <a:rPr lang="en-US" baseline="30000" dirty="0"/>
              <a:t>-10  </a:t>
            </a:r>
            <a:r>
              <a:rPr lang="en-US" i="1" dirty="0"/>
              <a:t>= only about </a:t>
            </a:r>
            <a:r>
              <a:rPr lang="en-US" b="1" i="1" dirty="0"/>
              <a:t>two out of ten billion packages can be lost.</a:t>
            </a:r>
          </a:p>
          <a:p>
            <a:r>
              <a:rPr lang="en-US" i="1" dirty="0"/>
              <a:t>TCP is also problematic in wireless networks, where packet loss is much more common than in wired.</a:t>
            </a:r>
          </a:p>
          <a:p>
            <a:r>
              <a:rPr lang="en-US" b="1" dirty="0">
                <a:solidFill>
                  <a:srgbClr val="FF0000"/>
                </a:solidFill>
              </a:rPr>
              <a:t>New versions of TCP are needed!</a:t>
            </a:r>
            <a:endParaRPr 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29569056"/>
              </p:ext>
            </p:extLst>
          </p:nvPr>
        </p:nvGraphicFramePr>
        <p:xfrm>
          <a:off x="4840000" y="2798949"/>
          <a:ext cx="15621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800" imgH="419040" progId="Equation.3">
                  <p:embed/>
                </p:oleObj>
              </mc:Choice>
              <mc:Fallback>
                <p:oleObj name="Equation" r:id="rId8" imgW="685800" imgH="41904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000" y="2798949"/>
                        <a:ext cx="1562100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9DA037-66B9-4FB6-A3FB-156A1765D89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92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8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nb-NO" sz="2800" dirty="0" err="1"/>
              <a:t>TCP's</a:t>
            </a:r>
            <a:r>
              <a:rPr lang="nb-NO" sz="2800" dirty="0"/>
              <a:t> </a:t>
            </a:r>
            <a:r>
              <a:rPr lang="nb-NO" sz="2800" dirty="0" err="1"/>
              <a:t>future</a:t>
            </a:r>
            <a:r>
              <a:rPr lang="nb-NO" sz="2800" dirty="0"/>
              <a:t> 2: </a:t>
            </a:r>
            <a:r>
              <a:rPr lang="nb-NO" sz="2800" dirty="0" err="1"/>
              <a:t>interactivity</a:t>
            </a:r>
            <a:r>
              <a:rPr lang="nb-NO" sz="2800" dirty="0"/>
              <a:t> over «</a:t>
            </a:r>
            <a:r>
              <a:rPr lang="nb-NO" sz="2800" dirty="0" err="1"/>
              <a:t>thin</a:t>
            </a:r>
            <a:r>
              <a:rPr lang="nb-NO" sz="2800" dirty="0"/>
              <a:t> tubes»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UDP, </a:t>
            </a:r>
            <a:r>
              <a:rPr lang="nb-NO" dirty="0" err="1"/>
              <a:t>but</a:t>
            </a:r>
            <a:r>
              <a:rPr lang="nb-NO" dirty="0"/>
              <a:t> must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reliability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a la TCP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application</a:t>
            </a:r>
            <a:r>
              <a:rPr lang="nb-NO" dirty="0"/>
              <a:t> </a:t>
            </a:r>
            <a:r>
              <a:rPr lang="nb-NO" dirty="0" err="1"/>
              <a:t>itself</a:t>
            </a: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QUIC</a:t>
            </a:r>
            <a:r>
              <a:rPr lang="nb-NO" dirty="0"/>
              <a:t> (Google, </a:t>
            </a:r>
            <a:r>
              <a:rPr lang="nb-NO" dirty="0" err="1"/>
              <a:t>Chrome</a:t>
            </a:r>
            <a:r>
              <a:rPr lang="nb-NO" dirty="0"/>
              <a:t>)</a:t>
            </a:r>
          </a:p>
          <a:p>
            <a:r>
              <a:rPr lang="nb-NO" dirty="0" err="1"/>
              <a:t>Complicates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focus</a:t>
            </a:r>
            <a:r>
              <a:rPr lang="nb-NO" dirty="0"/>
              <a:t> in R&amp;D so far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"</a:t>
            </a:r>
            <a:r>
              <a:rPr lang="nb-NO" dirty="0" err="1"/>
              <a:t>thick</a:t>
            </a:r>
            <a:r>
              <a:rPr lang="nb-NO" dirty="0"/>
              <a:t> tubes" and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latency</a:t>
            </a:r>
            <a:r>
              <a:rPr lang="nb-NO" dirty="0"/>
              <a:t>, not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interactivity</a:t>
            </a:r>
            <a:endParaRPr lang="nb-NO" dirty="0"/>
          </a:p>
          <a:p>
            <a:r>
              <a:rPr lang="nb-NO" dirty="0" err="1"/>
              <a:t>Petland</a:t>
            </a:r>
            <a:r>
              <a:rPr lang="nb-NO" dirty="0"/>
              <a:t> (2009) shows </a:t>
            </a:r>
            <a:r>
              <a:rPr lang="nb-NO" dirty="0" err="1"/>
              <a:t>that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game Anarchy Online, </a:t>
            </a:r>
            <a:r>
              <a:rPr lang="nb-NO" dirty="0" err="1"/>
              <a:t>old</a:t>
            </a:r>
            <a:r>
              <a:rPr lang="nb-NO" dirty="0"/>
              <a:t> (New Reno) </a:t>
            </a:r>
            <a:r>
              <a:rPr lang="nb-NO" dirty="0" err="1"/>
              <a:t>works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newer</a:t>
            </a:r>
            <a:r>
              <a:rPr lang="nb-NO" dirty="0"/>
              <a:t> TCP </a:t>
            </a:r>
            <a:r>
              <a:rPr lang="nb-NO" dirty="0" err="1"/>
              <a:t>implementations</a:t>
            </a:r>
            <a:r>
              <a:rPr lang="nb-NO" dirty="0"/>
              <a:t>!</a:t>
            </a:r>
          </a:p>
          <a:p>
            <a:r>
              <a:rPr lang="nb-NO" dirty="0"/>
              <a:t>In </a:t>
            </a:r>
            <a:r>
              <a:rPr lang="nb-NO" dirty="0" err="1"/>
              <a:t>addition</a:t>
            </a:r>
            <a:r>
              <a:rPr lang="nb-NO" dirty="0"/>
              <a:t>, TCP is </a:t>
            </a:r>
            <a:r>
              <a:rPr lang="nb-NO" dirty="0" err="1"/>
              <a:t>needed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detects</a:t>
            </a:r>
            <a:r>
              <a:rPr lang="nb-NO" dirty="0"/>
              <a:t> and </a:t>
            </a:r>
            <a:r>
              <a:rPr lang="nb-NO" dirty="0" err="1"/>
              <a:t>takes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account</a:t>
            </a:r>
            <a:r>
              <a:rPr lang="nb-NO" dirty="0"/>
              <a:t> real-time and </a:t>
            </a:r>
            <a:r>
              <a:rPr lang="nb-NO" dirty="0" err="1"/>
              <a:t>thin</a:t>
            </a:r>
            <a:r>
              <a:rPr lang="nb-NO" dirty="0"/>
              <a:t> tubes.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F6C09-7BC7-4E46-BBBB-F96F9BA725C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93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103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TCP: Life </a:t>
            </a:r>
            <a:r>
              <a:rPr lang="nb-NO" dirty="0" err="1"/>
              <a:t>Cycle</a:t>
            </a:r>
            <a:endParaRPr lang="nb-NO" dirty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143251" y="1773238"/>
            <a:ext cx="936625" cy="685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nb-NO" sz="2000" b="1">
                <a:solidFill>
                  <a:srgbClr val="FF0000"/>
                </a:solidFill>
              </a:rPr>
              <a:t>TCP-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nb-NO" sz="2000" b="1">
                <a:solidFill>
                  <a:srgbClr val="FF0000"/>
                </a:solidFill>
              </a:rPr>
              <a:t>Klient</a:t>
            </a:r>
          </a:p>
        </p:txBody>
      </p:sp>
      <p:pic>
        <p:nvPicPr>
          <p:cNvPr id="43011" name="Picture 4" descr="transClient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914401"/>
            <a:ext cx="464343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 descr="transServer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787776"/>
            <a:ext cx="43561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43250" y="47244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nb-NO" b="1" dirty="0">
                <a:solidFill>
                  <a:srgbClr val="FF0000"/>
                </a:solidFill>
              </a:rPr>
              <a:t>TCP-</a:t>
            </a:r>
          </a:p>
          <a:p>
            <a:pPr marL="342900" indent="-342900">
              <a:spcBef>
                <a:spcPct val="20000"/>
              </a:spcBef>
            </a:pPr>
            <a:r>
              <a:rPr lang="nb-NO" b="1" dirty="0">
                <a:solidFill>
                  <a:srgbClr val="FF0000"/>
                </a:solidFill>
              </a:rPr>
              <a:t>Server</a:t>
            </a:r>
          </a:p>
        </p:txBody>
      </p:sp>
      <p:pic>
        <p:nvPicPr>
          <p:cNvPr id="43015" name="Picture 8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24564" y="1196975"/>
            <a:ext cx="4498975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43250" y="156765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nb-NO" b="1" dirty="0">
                <a:solidFill>
                  <a:srgbClr val="FF0000"/>
                </a:solidFill>
              </a:rPr>
              <a:t>TCP-</a:t>
            </a:r>
          </a:p>
          <a:p>
            <a:pPr marL="342900" indent="-342900">
              <a:spcBef>
                <a:spcPct val="20000"/>
              </a:spcBef>
            </a:pPr>
            <a:r>
              <a:rPr lang="nb-NO" b="1" dirty="0">
                <a:solidFill>
                  <a:srgbClr val="FF0000"/>
                </a:solidFill>
              </a:rPr>
              <a:t>Client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FCD3A7-4890-4367-9872-CCC7928B753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94</a:t>
            </a:fld>
            <a:r>
              <a:rPr lang="en-US" dirty="0"/>
              <a:t>/92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7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JfDTnqqY4k89kELqEAg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nv2cKcp05KYOMOGejulw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7QoTTJepnsgtMoZZ7CoO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KPJRfFdAEjLVHq7VVdRF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FdYhmQ9jkkcl5y91tzc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IRGyScGaX5lyavSXjmr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IlkyLTKitCnIv7ANYXC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jsRaaSEO0oZjiuvPCLkH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ERsbsEd5IGbmE7iyyRf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wlw6MnqBwIDQN0HZq0AV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7VQnw4dsr7HEk7ElRQF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JNjhQzrfmQkddBgoQlo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7yajloICEQAJNg7oDiy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89GAk48JfA9Fb34fdE1b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j6U35t0jI5bdE9Bgem7C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4ypdkB8J25LhPzGgZFJ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3tYoUDXqE48hA1mES8pb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6snj1AXmsSDR14rOqXajo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0fxkC7wjLT0mv1ACnshB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I0hc3Is0FE5Qm4tgkfWy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0HVMPlNR7omnxw2p4NR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gFEw8772FGKK0zhgT6dN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tZxXdUb8H7JDqg8jdGJ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06ZulkLaoDDtHOTy2hDbb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CpheK8qtk32HzhWFfRKy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M6nYhrEJS5zXqeEb5iD5J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X4z2aY4ZgN8QiUfsHMJ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J92iuaz6svUsqTIptLN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iomhPPWj0pFulpZStUq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uC2vrwP56O9gMNfEQx9Fi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Fz3WX474hNMI38fGexSz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Sv0HsJmzGdVo7YzOQTC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obUJyaOQm7McAKanVrL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GqpRYqAoHcF0WWFjbCpv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mEJQLFXY2HlfTfDPGIb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rrgFHFYIJInTUNW9LKdQ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cmq4Ph0xlSiTEq2fhR8FK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T3vgAIoauDxUZasVDZUfY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AGjh1MuGB7xNcOF7jSh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dQTvImNTOV730osTLBg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8BmGsryGde8ltttov38T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aZR1bsNfBJoieGcBowNU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G9NgFq6FdDj5ewPgUec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IxVYvfx7E5O0FwEaTf6y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9nfRGNdEvIUIrfkGVQ8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geQiBKlWt820nyJDzKU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5X5oQdkfqQIV711nctjz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FqSMXihoaYF98SccU8C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hsqICcxqG0RihEw3f2Y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gXS8aZzbW05t9plfF4QK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iQByFQSAeEwxctQu1yRv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RdNv6H0mUcVrAF1wCjIi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imYcDuJOyvYeAUhR4PW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XBdRpb3hSMBqCN3y8Sdk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6BOOXpf8dG5MQUTPAbRV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ZepJyKAp8qZlvB3BdD2K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UlQW9Fih2twyqCApdQuy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MvphMZXdTi64SyNp5h8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N4Ztb0MxbLmG3rKnwh5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jxHQqqpgEsHjIkijOXq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lHcvlFHLQ0GQwLrMlzl8U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TZKJp5dt8Ph9YPvl5LHvO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0sbyQxsn4dceOcKCfCxn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WD5BjxpH0vg7x4ZNX56I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nMBgZuAqpirYhyQeG0K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XK1iAsv5XrA9TNMegtTt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met4onRm65vq2zYp15k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OnK40pxQhgaPF36o6I6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omJEh3Sosl3vp6jjmrOf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gdUUiCYClMmKYnll8uY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L9E04MlEgdfa6wKmLfq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8E7VY1jkhVqsrKghybg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uNhOBLIIsXNu1ZS8NkkV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8eOi2abJXMtDTcS0Ipbb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9KYQ5DCkCGxOqQn02i0M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NZg1qORmxf4bcHrPVK1y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iLDBkRaJmKvBeQisc6VX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OWznem6CpSYGvnPt0b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8wSd8F3NRhLBULhJDLx9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YEHkFIfsGri8gaQxdUox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5HxtTjXwoo4331jPP3OZZ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hJWhTPXnjYlTWaQLohVh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Vmk6Dp0jp2rEpDrMeZQb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TFNAs2711hp84eER8ClLf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xwu67yryxC9z6Y10sEF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c3ElwERle1w22Lu6DFDU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NadDj0yIThCN8UKgJt5i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VPi5mYvuH5gqRCNNsI9n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dMBktaFf0o9wj8YgS7lv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IT1MjHzVyrdT7Ft9bCia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nUQdGIOWpQxYcEAmuLD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BxRmTJNZaDpIfWbEDV4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ARHZ4GFNU9vHflTYdHJ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HTbUaKBIKmxBkYvGD7gB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oU9NLWUmKK1effAHlwSD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AZ25oCKUgHMKYBKk4hgj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zfwf2IZL6S7JpJ7D1WT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ZRTgRwZOZCk1pMy9A1Vu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RtbnH91778XtHxLzoiHH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mVtKLAcME8ELH71lkjy9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mPfq02KMs6N1b5OKip1V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6kvjliWmNSsZHOM5W5o4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dOuSsnJRssBPGbFe5rVQ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VPumKiiXDSazRDVdkJa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Dx2teFDLim1zi0mbxPJ2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EI2W0HO3ErfR6E7Wcb0L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0xoE8vfQltXh8ldjqNq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ar0LnvnuIQ3BlNa7Ke2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LeYfzFwPIIvhnWDn8Js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exZq9j2cCYrgGLM7WHX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k63pdtn5iap8E0qf8wcMv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P6fSA0NLTSYTrW1VQF6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MJGcD95v8XtRKI7dhyHw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qTI3BDx2Hby0CCdkVWr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uLMvTw3OBn76STFPvy2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kjNFrC1igHYgoXh5J1ZT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TvJjE6qTPsb4qsHe4rNj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7CvHxqP0T5R8qiV7XURn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4kwOnvWx5g4sn7OXy03P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282LmSObK6CezdiXBM4vp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5ci2piWuSrJyBybbJ2j4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A4XUOj0mQj2WY7eLYcZ3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Pg1Jg6eBcNiZatnA6ir9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UMyDLOYJKe5Bd4vtDtwB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F6Q8kdFBM9hekRPWVd1n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96RqzwSinq4GvQZ4x6GH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yppNmJyyunKdw0bar1Mm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U0dQFyKYGRCrsqiaggUj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YkeGxqRZ3ycquuuY8rhX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g5ofRIWQev6b2TBZ0j7H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f1VOGi8t21q849iiz92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kjrBm8qXQA2cQmj22EI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KTOsHIKXEAKzGCn4VZ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SAfJCbffnStheRTN7OH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iVYw7ouycgyxNUrHc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XulWJByrcFy8s5tZeUTyM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qQrATdzybLwIp1xw1BbC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3M3h0nTq6T4jnuHh2DRK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8YngmPf8LtG2EINvOtqv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sTW3xYiJXHhAmsRpyWD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Qv25KueLKIFwuwyVB1mp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8Xb6XX6DiVeDcxibTTi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JdzxByU1klY9RxucHWl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NgpR8vbTVWv8Y0prWlB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u51KSFPuvyyqqj8KppP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EIzuNg00rf9PMjPoCw3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AxA6ibVbOIxtriaoSzuv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jgAwOV0MjnZAG81UGXO4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1AEMLkQdpYDw9DaUDlPm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hjRwedEuWURhhZzugVpv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SKa9ubCFrQSOicWoM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2kdh7RyfJReBMMQ3Mhoo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Efdb3F9pI8aZqK7BHOq0F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15P7ljdrh0U3jyEZ2GLh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mJFaJaEoS6C3PVoiY9nyl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Q1w68eRAYndxc5dxN5vH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wHO22PokT93ZfOBfaZzH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UvYfpHZhbgHpns6bBPH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10kSo0YFw3CleU6AAGz0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W5MxLFn8r5gQtMNIF6w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5tCR7JLFnOK4T2Kv2t9x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3RLggmIWzejlzSsRVkU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aAcyds2zJxQFaM4HHLhp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U5OfwkmGZakBHFPRLDqcz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FkAdsQvbpzjIJgflxcsQ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hkFjnWEDzJLugBkLCwok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XqwPlazOyo5KiTMw8eKV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ZpM3GZwUMWDynMUsmOvj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wKzIBrxjJLf1E0Q9VjLO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ltNkxsMyiaWnHNJlwYq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50po9owuL4unsHk3F1uT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GdnGcVzDoeC5T7vrdqkP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RHSuLllix8feGP140HezZ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ZnehmmFDwUQcrCwQUMmx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iShaAZe87aNhgrTJbTWK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1gMOwLvCCrKQNuwk0bHy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rtXnpbHecsluViM71d5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6dUPF7tPEb2O5gG7ZmvO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V6A2i7HhpulHmJsAwzL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s6dvrUdIJTORiOeCPm8m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JRWlZCV2uHXIoiewD75o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TurElTKpdrnTDPBufNSO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rw9LM2Fli5O0upuZ4Wa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RwJDupxc27HgBvl4eIvu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snUWEpQV3yqLEtPMGM4H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IrpgVtTrhVJhSSQ7GcYr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nQmzuvOsVtQ7FcFZchx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8vb6CdnDp77udSnCOwWv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FaiHgYsj082eia54b4Oy9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DMcCm33VFTHL33fmTL4DB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MlQn6FBC71zSj1G6LDAZ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j7nJGL18XMrQZYkMO0Ji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r0JyriohuwZrxgJVVR5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6SbG7rRLZauaUFm07kJK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Qyr32S5ScQMk8yRjQxvv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gCAnVNwm8WPXl8GnOSTi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7kesf1SdaMykiOtFXhlP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QvadJCsICB3cVvf9tyvtV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o0QSU9VCXsChP3evopv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Ayc06kZEHw8ZoV2v7z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stnALLWlyRhLdtbX5vOo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8midvuJPmM3sMdTJyyHZ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Kjeq5e273qfSTRtzGDqT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dmg1CFRWPbon24NqgGIi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ASlpaRUg5YDu04Pcqsct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uurvTdacpOspMnGcuZ2z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Ky3IB4fg5TpToQYEXG6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1BirveXcqQB4JSraC6W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ZSZPdQ1lscRVwsq9y1i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hk76dN30Wo6sBprF16b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cOlZJsxVQQ5qBFI7Deh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KtBBqL40vD3M62XrlZgU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O3Q1IT0cHocR7iKd3Bs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fnbNLWTtWMUaIZh8IKEV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HeJxqmpbG0eVyGFeWW6IK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clCqTPIw5pR8ohsyh60j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OapII07cKdhnHNPb4yG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N56Mg9ue9HFQ7Imu44alv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ON0LcqyLYJ3INbl25DdF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JM4Ciz9TKdO9XncvSSb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Hrm9ZDaO76qxcgNRsPo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ZZnCsWAxnreCYu6vjLxD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Mqj08Rj4zqf8Yr4upSo6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Djn4EnnEAA0QUfLUGw1c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LNMX0VcAIUbsOEN578V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SRXJjXO8SypM43rJpkis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56k3rbOFkqmFRIqaTZI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AU4l81jzrbX3oQ2b1zY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Om9XrUxeQ3NgK8nPFD1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k4sbE4DiQCDmb9fY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XNeIfrliEyJG1bS8yqg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9t42U6J4zCpMXeqVdCg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BgJR24QVLhJkODLDcxez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hfdDIDcDat6xclbR2S8O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r9BFh051WsC9sBPq8iz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H6yi1FcGsaMBO323mby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DV2TA2BKPfG5Aru6YZpP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rnQNLo5Wn4rk4awprCAVC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wdBxWnb9jgDuF3MgdFTR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gnkAzyMfknvhjzaQ8ycV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qGQmEmmgJ4uSXddmODn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YoJd6mwlFGvbXDJcUqS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lc40RmpIaOuk6wDYDizG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3ciefY2dgBzurAIEbAsq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iQI9YIz3wt93P7lrCte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2KTp2bM627gsVV3ZDq2xO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q06VRXSorR06d8bFPUC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kDetfWdfBevie5RWahG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L520eTj7F0PrF3YqAAMp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MBVT6NTKkWW9NPkKTAQyy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pBqogLzKYrh0jNsfzOi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uSDlDOlkDH2YwiGpCYLc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vO0WrlgJfzGs6xLU7LoD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YlgazabkoJYMmOkHn04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h4b8DHQZNlTWQFFgL6yU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ujbXzqooyT7v3cYrwtuo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SqXF16eXlxhkzSXG8pBp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0OlCsikA4qM1QqKZUpiaB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dJC5tPl4MwQSBC3yNTm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qf3KkjNpcy4Dt76VMqRJ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iJscHd0jfasf7SPcQLI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DnM4yuwmXDXblcfOPQfvu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OpsVzyDAhwdk6NTH7Tc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rMpTS2ba8857ENW0CFH3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WXLXUlrIw8p95PV7iFyx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56pZZYLqaFsO3tV64hOHp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eDRbGypnv46QQmXVnFim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Wl1mZ0doJPcw8am7N4SK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WC4K6lq27cwiiPOGybY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5HIiFzqaXIgYg8nnVXgB9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jIbBNAApBa0B4JVg63iN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jBS4iYnkzjau2ilyvxQsH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hGK5Lh4VtrP06jwvCc5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62qzHBvskmIgAnxTC2vn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vJzQKOAbhjcg2A0xDaWf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2QjXuU0yVyvPpMpTe3x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3jK4cLxjivzc4gCXivJP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MrBWDLJyy49aIrDrfZJn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kfWtbFL9m7XzhbFEvReO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dZJxQtB8HcycLZkNgxN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gN0AzirqLB8ucdFhI7I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9i9mgvLiwbKtNZ8sA5tHV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rMZrYe865hd7vQeiNF8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0oewO82fYnNXIzh3M4n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ARDClMF2N7V3MBdsp04Q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kx8F1JT3QlJONmScMgzW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1EMGQkEn0NTKx5uGLW8J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kYNQzdeOhlfDwtSkSypt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V3ONH6uCORpskOTZLr9b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vUz0Nq3AkNeo2J2Mv7j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FNO2tivfUEhHQtfUmyrI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e393rSNYk9ooyUdHi4yd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eVL9XZV1SRZ6FwRJYbM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40Eb8yOPe5kRCPeiiVO2j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preHQy6nrb99V7XPq7cD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gdI8ggK2iOcw3Je2sRf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WwtCKTNuPFggJDsapOoq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H16IbRdXVNdIGkq0BA7Zw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0msSdVy9Vv3MzBZjhl9Ao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9IvyIRK8HAqNskRi7aPL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lw09MVwdXBDiIUtBNXR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7Pu3X6FoKU9m2yK1DIYko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aIQG5QxubQMrDyk4J3D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mMgADBJWbQBwBhBaJLB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2MUhzsbSkg2Y4PF388PB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zbPlP4gYMiGVJuFl1gLj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uDdMuGCtgwyJcJseD6C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h95bnN6zPzMeHc83zzm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nZhWTMCFGaQJm3GjiOmG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XY1f6Aw2ZbJ7M5TrUjX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yxuFXI6jAuq4ocFgJz0T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oYP4mggxVkuo2jUDG28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0fhAqRU3Jv6lA3p2dgM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oCn3AxhDU2erJXAMLPpC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hGJQdEPRSIoCCTxPjDpO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UQ5OfrqmPnNE6nRG3Z5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IklYSe05ZsMvqLSLoonrv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1OXN9YDzqJivcvJPncqhP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8FBYVFAHJROjx0441sq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dVzm1y1a0e46NP8yZHTP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nccPi8pPoTYUK1CU7zx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PJV40SbgCo4AIEKalH4I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cJbWv1Kxc1Ehc9OJJ2Bo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PUnxnNMguQ0C0tDlCn5R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gtOs5nQv7e5YUgzYDWKV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gA9l5npdjNwSDUIVIopZ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x1znMDJ86LqtcejKit5U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s1CEgIdmwy5t37LIBMta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saHtCX6WUORfzxK7n1VK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nJbbYzSiqKAGzrWM6gfA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BNyeXtprfWxzNYirZw4B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PJw5Azx1dRB2EbA0R1N5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jTG6Cym7tCwUge7U7hw3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5VsSRwCRnNtiau7qSJKpI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ed34LUrYHvo6alxc6Lv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pzPyoCoP6TcUCi6grkYZ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gsRTOIc3YybOEewmh38B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cy3rWErxntesy5xIz7TQ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qtr2VXGWSzu4giQnLyBr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zbFqOyt0ILYP8AZUItQr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YuPfScmkeMbITfmv87sR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6q9foRQ8BJ7UdaAzFhE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cEqHJxckIYJOeoo5DOuu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AY2cUzractcUMJyEjDN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6ZMbu2t9Tq1bPIHlhLgO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1tCl49bRiiIbS2pJ5pH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TATQWYl2BVRLXjz8XjY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tDPEWyGR6tJeA2reddvg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Mk6569Wrn4yEa6f0h1MmK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2IIwGJ6LwR1GjJzQoJqJ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ApVcdWbIUWXV4mnCgHhj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N8qVhHboCk5YR8iBuv9zO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qtGtcoyGYkDu5e39uEiQ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JnFdsLsIr59MhvgWeZkh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Xdd51Mc7JdR3GyCuJC9B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THm16dzVztEsRqrZnKGvk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UdOIkJgI70d3vR3VyDba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AP7avlRt5jwMrNiveciL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DmW7jP8S8cbIDYA9dVQ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xIqfD2oZRYE8bKdn12kd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BIajV4YnVSxKPeH4c6u8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3uNQWPUOkHIc6H5j7j0t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ArUZGXQdJ2ZoEFw488t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9QnoabIdiaazx6KFTDJX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2D70YSZa8QahUlVW9WY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cH2qN2bS0VeKphRFZXez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8enLa8cZw9rSmrqXy5WYf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39VE4tX0SpK3sEFCTZSu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S2PrHqShAEi0kBfu7vz8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zjhSgAWp0cMIMa9gZ3PnM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x4jmFuJ20XEwDuYP5D7Z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LUOYqIkAtivH3qTilm3i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IPzJ44TJlzdK7yyaWhn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1CdqKJVVATXlFky27Y7ic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vjdcj7s2hPkGlbZpGDgGJ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ujjlJbpLUNEcvlxLWrH3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3MmyKgE761znJTZLIRS3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GYt39Rje1ScBfxYaq97M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D8CDLaJPbGsa5n5G6MNR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Ga7DsNxrIVDc2lkrv69vc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95rB5J2lZODXXu0jnbot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X32KfAFEmNZFYy0bsHGz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pomWvNLkNdKj7oylurFk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XiwribJHMbbAEEni5ST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6o916gs9XY2ZLUMTBvni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LVEqCC6ceTjUyq4q3uzA5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7xKUXbmMrqPcnR1GyCuy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F5djS1njrUkmxTRI81R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IeHy2O0YBSgeSFHEjlp7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0k7OQttGa1bmZCkYzj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6i0c0uHwHJuNmGdUZ9u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5dHiH2YmPOwBpU17CPZL9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hGzDV64z9Ybg05jTjrIa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bWMbNmkum1DV0J47Sig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9TWOJwx2ZAlInG8UgcP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9OEw6oZT7yJBQEWXcK0z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n9i9ekQSBgpLMSfYDNXj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2AhmoYX13P4BVwNvAhdc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5jCTfFhz1wvbkz0NQmTQy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aRmst3vK7V4vYJuIhJuN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JcduNrQigqEXs2TdOwvM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g423mDB64DN479eYf4TO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R0hrP4VYhKGsV9sK4dH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09nUJYQgrTzCCd1LVOxb5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2nFe4vvZG7uhQQTw555HQ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7PjWqY9o9XgF60fvUkKr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eP5frkTKnyuNdGZWy47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f938WDiDhkdNg1o4icb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lmaRoIr6oubgPU84xQhX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aJThAbKXoEEIYzf6LGIR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VJpALfdBVvBjbqX78gmq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C7WyOq4BfF90OaRZpvKN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96EoO9Exrvr4p7iDdqMwk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KwEtMwNR2RlKJzpdmYqIt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BEhl3qv5hrLrfdKGMFMJ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oyPNXNV2EdvX9Nog07Dsb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Jbt3YE7eGGwUzKeMNqB89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VY3M5NeIAXBxJQ3Bkv7o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MUfdbi53cTUcqEkKFWeDq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c3sC5Qgk1WylmjFlsEyR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VxlWvRI4pNXKE0zjmOrx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kzWyQqm2iwNhw7FzYygB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BIi615Q6jMBU0nzjRD3L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QI3cGetZYHtJXefKogcb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1FB6i0FHCynWmSz3PpBDk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k3wBJ1mQ3sKlvNYooFV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YdzANB9LTIuYs4gMDPL3K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BhgguybGYofigj85QQeH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0Pk5HdbHPSzasfltwNEm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xCGNPOYBoOcngeUQObul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0v5azrHEzNNhrNE8IAmgY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aiayC4TmDjiPwzXEbDLo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FCyzBAwmZPbcVRpS4AGq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0aeSS17nASDGjOWFGS5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wW3oBqtf6YRTjtRmqx3k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c3sC5Qgk1WylmjFlsEyR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idDp6kl6mwHLlYxfsvat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9X7zKWaDdqcLDxZ3siPh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EjD5fiyaIFeHtAr1PAbl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FPqusOksyZosaSg7YljlN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6P2E7eCkpYTcX4ldKi7Ig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3NhD59Tigz2tDiOtpGUl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5cxFfjP5IckPgqVoRXug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J6QTKmjq3siEK7y2YSSK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PCYUx8WHScOItqOlysLh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qhpk36fNys2O3r5oeNhm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5MBmFHzRBySdLaPTFBAn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hHloew1y9wQl8RILYrBL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go7nOTggH3otaHtUyvaf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tPwi7rzQGzg6eROIePev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sdCMYUhOylzTViRwLOHR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HkjcJQEyTKeSFGc5BTnG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9vgW53JuMvbRGMtsOQkI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n2rzQMGRW4bkMs0Jx9KOa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AvihPIYLWZHdPm9ZAG1Q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PmPg6MVKB7ZZ4RZlJTYB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KwwtfKv4peuyrBVEIZ0qx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iSPn5hSHfrg5PiMQ1pFb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VZQFwHwIRMl2It9uIelB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rDf4G0UXb9nYeAqmqMww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bw6mW8Y0RaFMrc80ARNi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HQ4bqFZSFmhjrIYk4LYa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jr9depcEJWR4PfiKHj1Y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gkHFHvSrhvFaGovketX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NxF2JCdL9VHF6z1mCyNI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bkLj4j2GnJYQLwa0FLfew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DhUX5X6W3rAyKcXUswVBj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MCCpSWrgfRBb37TgYHAq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2x6PshhAJNUh8ktye0B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75VMGglMG5ROVfU7gv1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91TMyfXUJiWwA4j2taYF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gLYyNpszORVlo4WGI1DP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x9mjFabimpCwoe8sxvI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1RF255OPgRHlPyx4RocYO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JVeG8scSdGZvhHgA4mt5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byGAoF6wfZhSV7RpFn4Z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fM2jPSIz5oU8g0vI05K0f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fD5Gqb4ma76plsDUhUJnV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lBKofbxrcFymK7NZsxr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BfFe6NrW1iIFqnOoah2m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t1iWjSRoRduCcUIEja4L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Ok2QmWNxuuPAiiMmJOwk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v8Kp2gN1j5OuxC2crzG0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rmTI2j3F9jG0W0tOmVRH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dP0EZza06lhOOrCoNlxPJ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q7nbq7ixdNdPOPBq5tVf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ocWlc2rtjOmAZDMxeyNt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fYLM4SsokLIOCzcM7HW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oWCvhpoMxKxWemSv8f8iB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ZYibzeDit5iwEn32f4JT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DXDS09NAIMZHsVj7AoU4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wXV7J7ulZHOAkKUJJRa7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AnAYASaqzeG6m0lidi7f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gLZMNuKDIfkBmxxLxBaz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TeoTnrDRZWRc7OYN5GFW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rMLENKrLw5vhHRLoT7jZQ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JaqIMJwtTb2srCezGb6t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mUqXcobzmWFco1un1F10B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EpjLExCNKLwnfZLzlkU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BU1SFNUhksPKAQ4G4gGI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CqcdGINSM6rPbWwMoroN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HBUIBl2pWJmcE3xde6e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R4ktckHGCkwECtkFYcNR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Bh4Mx2X6Jdd3KPo79IIf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rzJuhQ359iTAB5mt9oXH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7XTmlIJU3vAqmyRkoghY7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XTrk3kvkySjjCP7W8ja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9fwu8K7GJRb9WtUoGAxb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x2eeuhk9FWP0DJbNybKc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ol7Yviwgpl5xMjBTi8v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l6d82wLVZ7Rzhb3wtbj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nQmzuvOsVtQ7FcFZchx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dCbu3Pu72y4KXCJ6PSwy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i3jsZK0gwbwKcUmjNtrVd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IyEgz2Fie5kVyS234tQv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0KImM1o5CAf4ATltqdQT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1FZq3Ty81d66Qt2ppNEJw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8sTD1JDAyBiBcigEtNx4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l9iKIB7pNY9nA6LAEjp2m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XunCrCFNRf8A1Nb2oYRP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Qk4eozyQhuJXtIQ4gbc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Z5ahXCJPJoJpSZ2LvhQ9w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f3AKbFw4tfKOMxSCw1K8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qREeog5GFH5Rh9gaUmXhF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3YDy68mpglUL6LGdM57DW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sqlrVeXc08c9ij9DHMoJ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9Ud2ODUoUqhvZ2RNgFOF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35C0PAyq8NuSbZ8dXJ6Y4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nBJ15Kcj3tdpC8yW9Azlr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Ms0oWDegQYzhm7PvKt6G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0kqjuPLk8drb6Me3Tjyo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mnShi27JjGVpKaJyiL2V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dQgxVihQtdCFrFXC9puw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Pa13hGzM79En6A3XTt2i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yqly5ga8TVNR06vS0BgH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s04znzbw1uwCBBAIJAjBZ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zezXr0sr2286pgZIHYBR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T8LEU5e4ioMEVZKJw8kt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0ckD9eHnCpErB2F5Ywoi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SwkftM5FiKsi48zkgWZnV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0tnH4qaN4qJ7GZnFsCIk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9xU5LHApVa68kM640e7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giMdKslwAxCHgvLedQch9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k0TkSgxKcsIOjPMYFsdF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1xFBynBtcHMhcUbrPjRa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2WqVPMyBG0eootqDqfl1Q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09Ceu7p5AOI3Z6cXXr5h6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YJGJFEkzv76WhjAhqcAq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kujqthTWzPFMDvOoKrff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aVEmaE4vUXipcpeb2Fz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guF5t2s9aatnB9uOVJhu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Ok6BZvfdADpATqYgHCCm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P1BfKm7Vh3YvGlZR3WU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Sez3ZbNpOyj5554xALcJ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1tGQURjb0QVtCpSkdmc6b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Mv1qK5nDKK9AU3MmYfur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vqa6li5Gu0wdTkTqy6Dd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tOYgqZeQH3ku0BfEK4x4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84GastyHnNI7MWm74R5r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TpjiaTlzF6tkKi6XwG9j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mdETxGcrCBPBML9bnN1d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jCCPXUzLvZcg26DhmFmd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v8vlOkilh2zlU2hIIiSR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owI3x6rmRPys6tjB5fs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HHbBZEW4lBKFKZCLMcTV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fR67gUyATMJTUc9nqD99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H4Zb6aG0z37bgjuMzbyV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6QzSVLrwZw4F9274NnTT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JMrVOo7cCoW8eO1RW6NpM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HrIkYktfgMYXUKGbfPSI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xvaBUP66vpfQKu548R99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Y1g4QE2FRX10v40JLT6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CnJDhPzFsMdZ3zYFwsT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pZCJxiUSwKVgWwkZrL2H0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pvsgi2zFJJlLZmEgHa9J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122DSMdDTNlBn799i4zUx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fouVag0W66chukOBKwz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tvarKSCCnnhiZaswPbq5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O3vNvykBPkT6VxW6jLQQd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JAU4Ysz7YjaBcClGqYyBq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Yw4Lia2LA3EmZfnG3N33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QSeAosPUpuq7WyUHgWWx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xflr3huNnfaRGbwILzWF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Uls4Zlt5BOe3m7Z4Wp75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hdzG5z8nxXSDhyu25Z5wY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pYGKPa2hmR1wJtRE4mbc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jxyUgrXhjohJYSQJY0lX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KouubxUzzWWxE8bUUBk5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e0vZNknaQHd7NaqLfqmJ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Y54AgQql8dcHMiePtLsrM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kggUrDMSj0cF3G0wmidX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EGX4KgI8HjPElKGRB3ZF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FSXiaAVFuDe77oCKCoTY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ehfoChGRKG87fuBvihXcP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tTVbLxpqaq25BVTthnJZ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nGUl5vwYnqTvIkuM1d6c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RemcQ6aBL5WgvfgprUUc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qAMcNfwk3xn3QNkSe9Fht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9zCITng9xpBJR2PUaeWN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jEIfxpEuwv0gCRYIFSef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MNSHT5zvK1mPfXZDPQu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5IBqYWsz3yHAMSVnQwyV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9ZEYuFgJw2Su7GgEiOwA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TMB0I12nKFCH4hgU96VG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et54fZkV7SkJHDnVKx1b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9bQ6zBpO54xfy7VEM23O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mlADxdmoFhHjjUd9qIwj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fbs4f06LY79npOuwV4bsG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xeN0qCCkheW797yhdgCH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WU5IDvDlR6QVUQrZF8lN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8sHkomNXb4H60iTVHZ7HW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gedIPdAulmGNrnne8QnF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8PUxy4X9e5VLCr6aEXKA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NUHMBQpMlscHtZ1jinY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lFRUOfUFIpD1IXEc6goL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jvrxkKYQzHN7ojbh9Dk6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K1PWg3uTD4sM4A27xDog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OjHRtGBXfftztBA3GuXW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lkI89B0VQ1oX0Dyc0c17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A1zvWAILhqrtXn9kwZXj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avBWuutKUv8OJHzEFpd5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wwFb3GG29T78R3U05ehw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l8ErLSkx6jHbY4gjrN4R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HAQvKEkZNesAbwwBVOIC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rF5PJMMurEA6r3Bf7Fd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beDgWtX64sTcgDY6AQ1OQ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InSKMQSg9IrT9aqUVxci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045tZFG3pGhXWHWY0WCb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FxUqPdJFUdHTmOEjQcA5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CbeJXWxfGAj9oxyzQtkJ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3g2k8kH6pBpxUVIc6fM8E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Adp7Khm7LzZzVboPCQ9h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CuBPmKdxB6w9s7JcWP2u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VmN1Hq9ivf7GBUvUUCTd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2LIh5qTkevgEyf2k2Noj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2MvOG2UqApZ3j2jpkJo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Q5Xi06IgcFLareDSLXz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CpXlfSzz5PEgLIWMhJRpN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EvW01DtFUqfqmysr9kQu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yF2JdYsbtA5zQFBqtqkpC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j06UbSWdunbtzMYcapi2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INnFRzbZvYMrtfvd6TX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Kyr0r2vrndJshjxv1m1v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G8jIHXip5TVv2OeR89t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zH0XbGASADolySjHIly8Y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wMhIhaeS2NA7qiLvgIwu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OskF5wpnWgRKMbYaWZlc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atWV9pOUWDrQtbUXjImK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XKSoXPiqrCAZBNMm0O48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FAOzBjoO8vbCvb2KsYCv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guz6aXHxGdG05izneZ1D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5OZiBjfm5wlLQkk0v8r6A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Vu5Kb5KCuykaFAOzDsbB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feXemJQAwThQ3Nvy4hlT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w9FpHzNEpchAfRMWI1MU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TPx035oUgMv2HOzX2hM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4zsxEL8yj7Wa5gPSGvIfv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utxSWXfRhGw7huYl0cQO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u5c9YmLZu89WPg4tojglW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RCyJ4lL3CZ74nkvNLNkC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19qzOc6oZ90OwkxqCGDI4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HbG8TwuxB2KQt7af8EFD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7fRZXm96HUJvbIn84cSvB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u4isqu3pT8AVO8V9krU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JbDOap3OxybU26942xSS3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ePll7a1mNeIQ9fZAifCwp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4qyClugryPQEDmhUVCo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ujGrsUA1ziK1hYQ8czr74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XgWFgNGeW3UWVR6pN28F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can4WEB5h4C7ob8EXjXu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kGIb1hATlTxEXVZhriUi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AJedFFRFAc0Br5aeqpfU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IrpgVtTrhVJhSSQ7GcYrd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nQmzuvOsVtQ7FcFZchx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nQmzuvOsVtQ7FcFZchx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ZxtnPUBVEV7TqpItee0o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dFUtcBZ8lSNZaQqu3EQH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dhMv6BJTgV5jiMPqibuf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rOKYFDFj5ucZ8Tqe9Rz6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pJw3cGo137xquQXK8W5dX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7iDV032DFmo15eVsXhh1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zE3tu0UuSmy9oKzLoX0t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yjUTgC1oXQJGrSnABGMLx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iGdqDWAdjPykJZU9hi1W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6WtSDjMOqRmUDfNagUNLq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KCWKRkD1oN7AhWLigru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5Zw8cNDoHEv8tMxqopA9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OlFm6278gJfVJfHzUuNP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wFweuBxjWrkMOA4vdAUg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kldwBGxZBQ0HP0QSxvBW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BWq6uphcVHz7ka1Y0QMW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M7L4Ek2pFBAxKg5vc7Ip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naKBxDWBfbV3BrXSvXhOP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ec5cSIyRu1EZmmLSs3vO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AFg8c6aWzAbjMH1CtuGY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tYGiL4nsehNszUW4obvW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2OWCIiFffc4h9Isw7qQf1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qr4ae5A2JZNmlmYeaR1T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b45VcFZxXXPWNDyvuTDe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GR9QLLfASd177VFVUEV0V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Po5okBysvMJ8oC3Y7d99x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dWXR4BNW0yFW7h96AqfF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YS1M5E8y8R0YnlfgnIL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khfpZPRYzds85sSwUZEj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u1mEWDgq7emXvyrT1y0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tvU8xvuyii69ByGXLiho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UG8XXpLRuLzQovSX7C3z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yJLjRu88GtdHSCnPJ6tin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QoFNbOtdIby71mBOW2a5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px0HrcpqoO7AhE0I3gxf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4yPJo3zKDunZZY8MtnhOi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1TasVIyAhLNH9HfQwWR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TD9Buk8YC2ogQNhWio0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QpcHJS1s3WlByfP5Ows2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l0dDtk0oEsXkuEV77KcN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qzrvOPdgzyYgAZfNA6Tt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g6K7RTSGXcqCtRZ93ALB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m0ofdYir9kMOJMeedfUP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R8rJ4hY1zmjMcr7zBfY8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uMftzlSEy5t29gOtU0s7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puXzN7EDFR2UcEFuBID8U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Ar27TUKYOHZqdud7mgeOM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3s1EthXluyk3uD2LMAlq5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hKma2hlidwkf7mxeFry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BpoCu9WWWJgGlqj9WpI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PyHcQmrkpd8LJT76V38f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9oVpfmGZwvkCVNsQrZR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77lCD6yvvg7xipjgr64Eq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usZTYJXpICvmGEH0YZ7I8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AMEhWse487sMJZ7SlnXI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6GsjRpTgPahaNg2nymhR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54uvyspetYmKssbGDQvc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MfCWnDgTChXPFYODBPaR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0b3MYUrg2C2MVCe5HvfH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qcfmL1HjwNmkXA8ZV01oZ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JfGtg1RacSR0VD8huir7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mdStMsUJjpMgGdXHerSH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gmRmPIBmlF9vStBMfoft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UQOzpmhfG47Z1MDBYVIo6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o7nq0JNjCJGKAxX0imIp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5q1DCkA8IwD3vooIJP1f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pOb2QFir3UzjHlNnocaU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G58yhzxHat5LBPqhJsp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0AdYzHOAfnsYbBdkQwfvF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0mH6RZ37HJw4hpycBl2g7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UAWRqt6OiCteEufCI0CO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7ka6hEByytoWk8ox1Bzm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mD68JRMywMpFsBGjcscJ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ZPHa7ebZ1fAikYwZ8VKLZ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xEFMQIo69cJmOpYCDBzu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n7C9j3wsX41e9vrrkhD8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dXzllk25GAgcQsRjuicy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7eTqO54eTsSoZAQNodDFN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j018gErmlrZNpOehVDpy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pzLhpc4sTwVw7eR8meRb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sXve2LjmmPAH8JxwDJ5B2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7jCQ3qjv4qVE09cn00T95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57KH6gLgCfwCb1yHWG7P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N5y6kiQJ4yVPvBQ6hgMke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Fnq8IJ2Z5OydhiRBUIZ5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tS6RTsibkUYP26pgvKP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NK00KRZ0bQ7tZ59SIw0t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LjeVFwrOPIGntpNdxS4A5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whYumt2JXnLcwKLZPYTI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7lqDBu8DeQ1tGt0BxziC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vXsqqlPLOBEzn0TPi81EW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CieVb9yvmvFNqWbFlCBin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zCquEpfuivbhMR7uFKcy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QMWh9dtDyaWBOgtf56Y3U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5NBDu282S06SD5GN5knU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wxU9mQ01C2WLL7BpoVH4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1r3LRzaohJWaKFTzDZ6p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0NL4UvA6Usukwt6BZqQ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4GDhP6GG2nEY06AoDrMTo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HqCfJbUpxscqfSoyL65un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n6RjeMeLDscfCNDT3w6wE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eRxCC4BH4v5cHO0o6WLK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bHtLN1Y25RwiYlPtE0AIC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ZDxcCbWwZFD2a4RO2DE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S7RIfkU9MLBHWpngPRYj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pkyEnW4VFUh7rG9rXEkZl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U2oq5VAFJI06ysO3CjOa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LqssyTKORbGPmhxk88lc9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f2AxQcvcj1EXRPywmgL1e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Kpp4khfrwMabJBgqQDzm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WhhhgJp0MKezXNueScMIl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8nsfV9VhDmt7O78N4yQqJ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WBLNLbYrNDCk9UP1Of5v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BlZs5DbDywofIwCjSHXR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RpjKuyWvPmujq7AoD7fn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tYeY3KAleV4vVOo4SiyL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QZn658eSUS6rQt7oKicz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2oJnH4y3unIRvvJNehX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ZlbMQzyIee9LUeXj5cS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iHHRDvYglYHujBIHV75v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xQ07z5sGUaUY52GQq25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a1c84xlP3G1h9QQvWS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zlwF04G3qOZNFZVr1Vl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WNTQ0V6cqnGErQCowg8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imaRAuRSjYplpIMa4LW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60x4PCp4W6XIvwF8kBkx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Hf6rTBlcm32OGf9kvEfs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joGdgvVrlTQypLrCV03Rz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TOgvOOW55NFWHLGlQgVI"/>
</p:tagLst>
</file>

<file path=ppt/theme/theme1.xml><?xml version="1.0" encoding="utf-8"?>
<a:theme xmlns:a="http://schemas.openxmlformats.org/drawingml/2006/main" name="Høyskolen Kristiania Rød">
  <a:themeElements>
    <a:clrScheme name="Kristiania 2016">
      <a:dk1>
        <a:srgbClr val="000000"/>
      </a:dk1>
      <a:lt1>
        <a:srgbClr val="FFFFFF"/>
      </a:lt1>
      <a:dk2>
        <a:srgbClr val="487B78"/>
      </a:dk2>
      <a:lt2>
        <a:srgbClr val="DEF1EF"/>
      </a:lt2>
      <a:accent1>
        <a:srgbClr val="CC2F3A"/>
      </a:accent1>
      <a:accent2>
        <a:srgbClr val="902F5B"/>
      </a:accent2>
      <a:accent3>
        <a:srgbClr val="4F3178"/>
      </a:accent3>
      <a:accent4>
        <a:srgbClr val="65799A"/>
      </a:accent4>
      <a:accent5>
        <a:srgbClr val="65A4A1"/>
      </a:accent5>
      <a:accent6>
        <a:srgbClr val="A0DAD4"/>
      </a:accent6>
      <a:hlink>
        <a:srgbClr val="38455D"/>
      </a:hlink>
      <a:folHlink>
        <a:srgbClr val="65799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mal_3" id="{4DBD136A-84AC-A640-A072-954D947B8ECA}" vid="{EAC1B7C0-2294-6C4A-BF3B-2268DAA770A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PP_mal_3</Template>
  <TotalTime>10178</TotalTime>
  <Words>7032</Words>
  <Application>Microsoft Office PowerPoint</Application>
  <PresentationFormat>Widescreen</PresentationFormat>
  <Paragraphs>1237</Paragraphs>
  <Slides>94</Slides>
  <Notes>46</Notes>
  <HiddenSlides>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11" baseType="lpstr">
      <vt:lpstr>MS Mincho</vt:lpstr>
      <vt:lpstr>Arial</vt:lpstr>
      <vt:lpstr>Calibri</vt:lpstr>
      <vt:lpstr>CL Futura CondensedLight</vt:lpstr>
      <vt:lpstr>Comic Sans MS</vt:lpstr>
      <vt:lpstr>Courier New</vt:lpstr>
      <vt:lpstr>Georgia</vt:lpstr>
      <vt:lpstr>Impact</vt:lpstr>
      <vt:lpstr>Symbol</vt:lpstr>
      <vt:lpstr>Times New Roman</vt:lpstr>
      <vt:lpstr>ZapfDingbats</vt:lpstr>
      <vt:lpstr>Høyskolen Kristiania Rød</vt:lpstr>
      <vt:lpstr>Clip</vt:lpstr>
      <vt:lpstr>Picture</vt:lpstr>
      <vt:lpstr>VISIO</vt:lpstr>
      <vt:lpstr>Visio</vt:lpstr>
      <vt:lpstr>Equation</vt:lpstr>
      <vt:lpstr>PowerPoint Presentation</vt:lpstr>
      <vt:lpstr>Digital Technology</vt:lpstr>
      <vt:lpstr>PowerPoint Presentation</vt:lpstr>
      <vt:lpstr>Learning objectives</vt:lpstr>
      <vt:lpstr>Recap: Packet Encapsulation</vt:lpstr>
      <vt:lpstr>Transport layer</vt:lpstr>
      <vt:lpstr>Transport service</vt:lpstr>
      <vt:lpstr>Transport-Layer Protocols</vt:lpstr>
      <vt:lpstr>Multiplexing/ demultiplexing</vt:lpstr>
      <vt:lpstr>Multiplexing/ demultiplexing</vt:lpstr>
      <vt:lpstr>Multiplexing &lt;port number</vt:lpstr>
      <vt:lpstr>Transport layer 1</vt:lpstr>
      <vt:lpstr>User    Datagram        Protocol</vt:lpstr>
      <vt:lpstr>UDP (User Datagram Protocol)</vt:lpstr>
      <vt:lpstr>UDP</vt:lpstr>
      <vt:lpstr>PowerPoint Presentation</vt:lpstr>
      <vt:lpstr>See the «theory» behind TCP / IP at the end of the slide deck for those who are interested   Here we will focus on how TCP works in practice</vt:lpstr>
      <vt:lpstr>TCP (Transmission Control Protocol)</vt:lpstr>
      <vt:lpstr>TCP header structure</vt:lpstr>
      <vt:lpstr>TCP: Connection startup</vt:lpstr>
      <vt:lpstr>Pandemic-related News!</vt:lpstr>
      <vt:lpstr>Finishing the connection</vt:lpstr>
      <vt:lpstr>Resending</vt:lpstr>
      <vt:lpstr>Fast shipping</vt:lpstr>
      <vt:lpstr>How to tell a joke in a TCP vs. UDP style!</vt:lpstr>
      <vt:lpstr>Flow Control = Window</vt:lpstr>
      <vt:lpstr>Traffic jam / Congestion</vt:lpstr>
      <vt:lpstr>Congestion Control Principles</vt:lpstr>
      <vt:lpstr>TCP fairness</vt:lpstr>
      <vt:lpstr>TCP Fairness</vt:lpstr>
      <vt:lpstr>End</vt:lpstr>
      <vt:lpstr>Wireshark: Easy transfer</vt:lpstr>
      <vt:lpstr>Wireshark: SYN and SYN + ACK</vt:lpstr>
      <vt:lpstr>Exercises</vt:lpstr>
      <vt:lpstr>For optional self-study</vt:lpstr>
      <vt:lpstr>netstat</vt:lpstr>
      <vt:lpstr>Overview: Services list</vt:lpstr>
      <vt:lpstr>OSX: Network Utility</vt:lpstr>
      <vt:lpstr>Win: TCPView</vt:lpstr>
      <vt:lpstr>Gates and security (firewalls)</vt:lpstr>
      <vt:lpstr>UDP checksum</vt:lpstr>
      <vt:lpstr>Ex: Internet checksum</vt:lpstr>
      <vt:lpstr>Transmission    Control      Protocol </vt:lpstr>
      <vt:lpstr>Why is TCP fair?</vt:lpstr>
      <vt:lpstr>TCP: Versions</vt:lpstr>
      <vt:lpstr>TCP: Nagle's algorithm</vt:lpstr>
      <vt:lpstr>Reliable transmission</vt:lpstr>
      <vt:lpstr>Reliability is dealing with errors</vt:lpstr>
      <vt:lpstr>Problem &amp; Solution</vt:lpstr>
      <vt:lpstr>Different steps of reliability</vt:lpstr>
      <vt:lpstr>FSM: "Practical" Example</vt:lpstr>
      <vt:lpstr>V. 1.0: Reliable transmission / channel</vt:lpstr>
      <vt:lpstr>v. 2.0: Channel with bit error</vt:lpstr>
      <vt:lpstr>RDT 2.0: FSM model</vt:lpstr>
      <vt:lpstr>RDT 2.0:  FSM no transmission error</vt:lpstr>
      <vt:lpstr>v. 2.0: FSM bit error in transmission ..</vt:lpstr>
      <vt:lpstr>version 2.0: Fatal ERROR !!</vt:lpstr>
      <vt:lpstr>Version 2.1: FSM sender </vt:lpstr>
      <vt:lpstr>2.1: FSM receiver</vt:lpstr>
      <vt:lpstr>2.1: Analysis</vt:lpstr>
      <vt:lpstr>version 2.2: NAK-free protocol</vt:lpstr>
      <vt:lpstr>RDT 3.0: Channel with both errors and losses</vt:lpstr>
      <vt:lpstr>RDT 3.0: FSM sender</vt:lpstr>
      <vt:lpstr>version 3.0: Lost package</vt:lpstr>
      <vt:lpstr>version 3.0: Lost ACK</vt:lpstr>
      <vt:lpstr>version 3.0: Stop&amp;Wait Performance</vt:lpstr>
      <vt:lpstr>Protocols with pipelining</vt:lpstr>
      <vt:lpstr>Pipelining: send more before ACK received</vt:lpstr>
      <vt:lpstr>Sliding window</vt:lpstr>
      <vt:lpstr>SR (Selective Repeat) Principle</vt:lpstr>
      <vt:lpstr>Reliability: Summary</vt:lpstr>
      <vt:lpstr>Transmission    Control      Protocol </vt:lpstr>
      <vt:lpstr>Sequence number and ACK</vt:lpstr>
      <vt:lpstr>TCP ACK generation [RFC 1122, RFC 2581]</vt:lpstr>
      <vt:lpstr>RTT (Round Trip Time) og timeout</vt:lpstr>
      <vt:lpstr>Example RTT estimation:</vt:lpstr>
      <vt:lpstr>Wireshark: RTT</vt:lpstr>
      <vt:lpstr>Calculation of timeout</vt:lpstr>
      <vt:lpstr>TCP traffic cork control</vt:lpstr>
      <vt:lpstr>TCP traffic cork control (AIMD)</vt:lpstr>
      <vt:lpstr>TCP AIMD</vt:lpstr>
      <vt:lpstr>TCP Slow-start</vt:lpstr>
      <vt:lpstr>TCP Slow-start</vt:lpstr>
      <vt:lpstr>Reaction to segment loss</vt:lpstr>
      <vt:lpstr>Response to segment loss (continued)</vt:lpstr>
      <vt:lpstr>Summary: TCP saturation control</vt:lpstr>
      <vt:lpstr>TCP sends saturation control</vt:lpstr>
      <vt:lpstr>The state machine…</vt:lpstr>
      <vt:lpstr>TCP effective bit rate (throughput)</vt:lpstr>
      <vt:lpstr>Effective bit rate (example)</vt:lpstr>
      <vt:lpstr>Wireshark: Flow</vt:lpstr>
      <vt:lpstr>Future of TCP 1: TCP over "long, thick pipes"</vt:lpstr>
      <vt:lpstr>TCP's future 2: interactivity over «thin tubes»</vt:lpstr>
      <vt:lpstr>TCP: Life 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Brita Andrea Jerijærvi</dc:creator>
  <cp:lastModifiedBy>Peyman Teymoori</cp:lastModifiedBy>
  <cp:revision>240</cp:revision>
  <dcterms:created xsi:type="dcterms:W3CDTF">2018-01-16T11:40:08Z</dcterms:created>
  <dcterms:modified xsi:type="dcterms:W3CDTF">2022-10-24T17:29:49Z</dcterms:modified>
</cp:coreProperties>
</file>